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71" r:id="rId11"/>
    <p:sldId id="265" r:id="rId12"/>
    <p:sldId id="266" r:id="rId13"/>
    <p:sldId id="272" r:id="rId14"/>
    <p:sldId id="273" r:id="rId15"/>
    <p:sldId id="274" r:id="rId16"/>
    <p:sldId id="267" r:id="rId17"/>
    <p:sldId id="268" r:id="rId18"/>
    <p:sldId id="269"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602F0BA-73B8-4699-BB5D-506A0C1BAC6E}" type="datetimeFigureOut">
              <a:rPr lang="ru-RU" smtClean="0"/>
              <a:t>01.03.2021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3B1E986-A423-487C-9337-42B82FE3929A}" type="slidenum">
              <a:rPr lang="ru-RU" smtClean="0"/>
              <a:t>‹#›</a:t>
            </a:fld>
            <a:endParaRPr lang="ru-RU"/>
          </a:p>
        </p:txBody>
      </p:sp>
    </p:spTree>
    <p:extLst>
      <p:ext uri="{BB962C8B-B14F-4D97-AF65-F5344CB8AC3E}">
        <p14:creationId xmlns:p14="http://schemas.microsoft.com/office/powerpoint/2010/main" val="99537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02F0BA-73B8-4699-BB5D-506A0C1BAC6E}" type="datetimeFigureOut">
              <a:rPr lang="ru-RU" smtClean="0"/>
              <a:t>01.03.2021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B1E986-A423-487C-9337-42B82FE3929A}" type="slidenum">
              <a:rPr lang="ru-RU" smtClean="0"/>
              <a:t>‹#›</a:t>
            </a:fld>
            <a:endParaRPr lang="ru-RU"/>
          </a:p>
        </p:txBody>
      </p:sp>
    </p:spTree>
    <p:extLst>
      <p:ext uri="{BB962C8B-B14F-4D97-AF65-F5344CB8AC3E}">
        <p14:creationId xmlns:p14="http://schemas.microsoft.com/office/powerpoint/2010/main" val="169068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02F0BA-73B8-4699-BB5D-506A0C1BAC6E}" type="datetimeFigureOut">
              <a:rPr lang="ru-RU" smtClean="0"/>
              <a:t>01.03.2021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B1E986-A423-487C-9337-42B82FE3929A}"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66816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602F0BA-73B8-4699-BB5D-506A0C1BAC6E}" type="datetimeFigureOut">
              <a:rPr lang="ru-RU" smtClean="0"/>
              <a:t>01.03.2021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B1E986-A423-487C-9337-42B82FE3929A}" type="slidenum">
              <a:rPr lang="ru-RU" smtClean="0"/>
              <a:t>‹#›</a:t>
            </a:fld>
            <a:endParaRPr lang="ru-RU"/>
          </a:p>
        </p:txBody>
      </p:sp>
    </p:spTree>
    <p:extLst>
      <p:ext uri="{BB962C8B-B14F-4D97-AF65-F5344CB8AC3E}">
        <p14:creationId xmlns:p14="http://schemas.microsoft.com/office/powerpoint/2010/main" val="226001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602F0BA-73B8-4699-BB5D-506A0C1BAC6E}" type="datetimeFigureOut">
              <a:rPr lang="ru-RU" smtClean="0"/>
              <a:t>01.03.2021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B1E986-A423-487C-9337-42B82FE3929A}"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1821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602F0BA-73B8-4699-BB5D-506A0C1BAC6E}" type="datetimeFigureOut">
              <a:rPr lang="ru-RU" smtClean="0"/>
              <a:t>01.03.2021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B1E986-A423-487C-9337-42B82FE3929A}" type="slidenum">
              <a:rPr lang="ru-RU" smtClean="0"/>
              <a:t>‹#›</a:t>
            </a:fld>
            <a:endParaRPr lang="ru-RU"/>
          </a:p>
        </p:txBody>
      </p:sp>
    </p:spTree>
    <p:extLst>
      <p:ext uri="{BB962C8B-B14F-4D97-AF65-F5344CB8AC3E}">
        <p14:creationId xmlns:p14="http://schemas.microsoft.com/office/powerpoint/2010/main" val="2047508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602F0BA-73B8-4699-BB5D-506A0C1BAC6E}" type="datetimeFigureOut">
              <a:rPr lang="ru-RU" smtClean="0"/>
              <a:t>01.03.2021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B1E986-A423-487C-9337-42B82FE3929A}" type="slidenum">
              <a:rPr lang="ru-RU" smtClean="0"/>
              <a:t>‹#›</a:t>
            </a:fld>
            <a:endParaRPr lang="ru-RU"/>
          </a:p>
        </p:txBody>
      </p:sp>
    </p:spTree>
    <p:extLst>
      <p:ext uri="{BB962C8B-B14F-4D97-AF65-F5344CB8AC3E}">
        <p14:creationId xmlns:p14="http://schemas.microsoft.com/office/powerpoint/2010/main" val="3971777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602F0BA-73B8-4699-BB5D-506A0C1BAC6E}" type="datetimeFigureOut">
              <a:rPr lang="ru-RU" smtClean="0"/>
              <a:t>01.03.2021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B1E986-A423-487C-9337-42B82FE3929A}" type="slidenum">
              <a:rPr lang="ru-RU" smtClean="0"/>
              <a:t>‹#›</a:t>
            </a:fld>
            <a:endParaRPr lang="ru-RU"/>
          </a:p>
        </p:txBody>
      </p:sp>
    </p:spTree>
    <p:extLst>
      <p:ext uri="{BB962C8B-B14F-4D97-AF65-F5344CB8AC3E}">
        <p14:creationId xmlns:p14="http://schemas.microsoft.com/office/powerpoint/2010/main" val="146179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602F0BA-73B8-4699-BB5D-506A0C1BAC6E}" type="datetimeFigureOut">
              <a:rPr lang="ru-RU" smtClean="0"/>
              <a:t>01.03.2021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B1E986-A423-487C-9337-42B82FE3929A}" type="slidenum">
              <a:rPr lang="ru-RU" smtClean="0"/>
              <a:t>‹#›</a:t>
            </a:fld>
            <a:endParaRPr lang="ru-RU"/>
          </a:p>
        </p:txBody>
      </p:sp>
    </p:spTree>
    <p:extLst>
      <p:ext uri="{BB962C8B-B14F-4D97-AF65-F5344CB8AC3E}">
        <p14:creationId xmlns:p14="http://schemas.microsoft.com/office/powerpoint/2010/main" val="333184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02F0BA-73B8-4699-BB5D-506A0C1BAC6E}" type="datetimeFigureOut">
              <a:rPr lang="ru-RU" smtClean="0"/>
              <a:t>01.03.2021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B1E986-A423-487C-9337-42B82FE3929A}" type="slidenum">
              <a:rPr lang="ru-RU" smtClean="0"/>
              <a:t>‹#›</a:t>
            </a:fld>
            <a:endParaRPr lang="ru-RU"/>
          </a:p>
        </p:txBody>
      </p:sp>
    </p:spTree>
    <p:extLst>
      <p:ext uri="{BB962C8B-B14F-4D97-AF65-F5344CB8AC3E}">
        <p14:creationId xmlns:p14="http://schemas.microsoft.com/office/powerpoint/2010/main" val="320267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602F0BA-73B8-4699-BB5D-506A0C1BAC6E}" type="datetimeFigureOut">
              <a:rPr lang="ru-RU" smtClean="0"/>
              <a:t>01.03.2021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3B1E986-A423-487C-9337-42B82FE3929A}" type="slidenum">
              <a:rPr lang="ru-RU" smtClean="0"/>
              <a:t>‹#›</a:t>
            </a:fld>
            <a:endParaRPr lang="ru-RU"/>
          </a:p>
        </p:txBody>
      </p:sp>
    </p:spTree>
    <p:extLst>
      <p:ext uri="{BB962C8B-B14F-4D97-AF65-F5344CB8AC3E}">
        <p14:creationId xmlns:p14="http://schemas.microsoft.com/office/powerpoint/2010/main" val="359725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602F0BA-73B8-4699-BB5D-506A0C1BAC6E}" type="datetimeFigureOut">
              <a:rPr lang="ru-RU" smtClean="0"/>
              <a:t>01.03.2021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3B1E986-A423-487C-9337-42B82FE3929A}" type="slidenum">
              <a:rPr lang="ru-RU" smtClean="0"/>
              <a:t>‹#›</a:t>
            </a:fld>
            <a:endParaRPr lang="ru-RU"/>
          </a:p>
        </p:txBody>
      </p:sp>
    </p:spTree>
    <p:extLst>
      <p:ext uri="{BB962C8B-B14F-4D97-AF65-F5344CB8AC3E}">
        <p14:creationId xmlns:p14="http://schemas.microsoft.com/office/powerpoint/2010/main" val="821113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602F0BA-73B8-4699-BB5D-506A0C1BAC6E}" type="datetimeFigureOut">
              <a:rPr lang="ru-RU" smtClean="0"/>
              <a:t>01.03.2021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3B1E986-A423-487C-9337-42B82FE3929A}" type="slidenum">
              <a:rPr lang="ru-RU" smtClean="0"/>
              <a:t>‹#›</a:t>
            </a:fld>
            <a:endParaRPr lang="ru-RU"/>
          </a:p>
        </p:txBody>
      </p:sp>
    </p:spTree>
    <p:extLst>
      <p:ext uri="{BB962C8B-B14F-4D97-AF65-F5344CB8AC3E}">
        <p14:creationId xmlns:p14="http://schemas.microsoft.com/office/powerpoint/2010/main" val="235676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2F0BA-73B8-4699-BB5D-506A0C1BAC6E}" type="datetimeFigureOut">
              <a:rPr lang="ru-RU" smtClean="0"/>
              <a:t>01.03.2021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3B1E986-A423-487C-9337-42B82FE3929A}" type="slidenum">
              <a:rPr lang="ru-RU" smtClean="0"/>
              <a:t>‹#›</a:t>
            </a:fld>
            <a:endParaRPr lang="ru-RU"/>
          </a:p>
        </p:txBody>
      </p:sp>
    </p:spTree>
    <p:extLst>
      <p:ext uri="{BB962C8B-B14F-4D97-AF65-F5344CB8AC3E}">
        <p14:creationId xmlns:p14="http://schemas.microsoft.com/office/powerpoint/2010/main" val="270250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602F0BA-73B8-4699-BB5D-506A0C1BAC6E}" type="datetimeFigureOut">
              <a:rPr lang="ru-RU" smtClean="0"/>
              <a:t>01.03.2021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3B1E986-A423-487C-9337-42B82FE3929A}" type="slidenum">
              <a:rPr lang="ru-RU" smtClean="0"/>
              <a:t>‹#›</a:t>
            </a:fld>
            <a:endParaRPr lang="ru-RU"/>
          </a:p>
        </p:txBody>
      </p:sp>
    </p:spTree>
    <p:extLst>
      <p:ext uri="{BB962C8B-B14F-4D97-AF65-F5344CB8AC3E}">
        <p14:creationId xmlns:p14="http://schemas.microsoft.com/office/powerpoint/2010/main" val="113782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602F0BA-73B8-4699-BB5D-506A0C1BAC6E}" type="datetimeFigureOut">
              <a:rPr lang="ru-RU" smtClean="0"/>
              <a:t>01.03.2021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B1E986-A423-487C-9337-42B82FE3929A}" type="slidenum">
              <a:rPr lang="ru-RU" smtClean="0"/>
              <a:t>‹#›</a:t>
            </a:fld>
            <a:endParaRPr lang="ru-RU"/>
          </a:p>
        </p:txBody>
      </p:sp>
    </p:spTree>
    <p:extLst>
      <p:ext uri="{BB962C8B-B14F-4D97-AF65-F5344CB8AC3E}">
        <p14:creationId xmlns:p14="http://schemas.microsoft.com/office/powerpoint/2010/main" val="306623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602F0BA-73B8-4699-BB5D-506A0C1BAC6E}" type="datetimeFigureOut">
              <a:rPr lang="ru-RU" smtClean="0"/>
              <a:t>01.03.2021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3B1E986-A423-487C-9337-42B82FE3929A}" type="slidenum">
              <a:rPr lang="ru-RU" smtClean="0"/>
              <a:t>‹#›</a:t>
            </a:fld>
            <a:endParaRPr lang="ru-RU"/>
          </a:p>
        </p:txBody>
      </p:sp>
    </p:spTree>
    <p:extLst>
      <p:ext uri="{BB962C8B-B14F-4D97-AF65-F5344CB8AC3E}">
        <p14:creationId xmlns:p14="http://schemas.microsoft.com/office/powerpoint/2010/main" val="4122358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F47725-AB5E-478D-BFF8-92D38269C63D}"/>
              </a:ext>
            </a:extLst>
          </p:cNvPr>
          <p:cNvSpPr txBox="1"/>
          <p:nvPr/>
        </p:nvSpPr>
        <p:spPr>
          <a:xfrm>
            <a:off x="1645920" y="2194560"/>
            <a:ext cx="9945859" cy="1569660"/>
          </a:xfrm>
          <a:prstGeom prst="rect">
            <a:avLst/>
          </a:prstGeom>
          <a:noFill/>
        </p:spPr>
        <p:txBody>
          <a:bodyPr wrap="square" rtlCol="0">
            <a:spAutoFit/>
          </a:bodyPr>
          <a:lstStyle/>
          <a:p>
            <a:pPr algn="ctr"/>
            <a:r>
              <a:rPr lang="kk-KZ" sz="4800" dirty="0">
                <a:solidFill>
                  <a:srgbClr val="7030A0"/>
                </a:solidFill>
                <a:effectLst>
                  <a:reflection blurRad="6350" stA="55000" endA="50" endPos="85000" dist="29997" dir="5400000" sy="-100000" algn="bl" rotWithShape="0"/>
                </a:effectLst>
                <a:latin typeface="Times New Roman" panose="02020603050405020304" pitchFamily="18" charset="0"/>
                <a:cs typeface="Times New Roman" panose="02020603050405020304" pitchFamily="18" charset="0"/>
              </a:rPr>
              <a:t>Мезенхималық бағаналы </a:t>
            </a:r>
          </a:p>
          <a:p>
            <a:pPr algn="ctr"/>
            <a:r>
              <a:rPr lang="kk-KZ" sz="4800" dirty="0">
                <a:solidFill>
                  <a:srgbClr val="7030A0"/>
                </a:solidFill>
                <a:effectLst>
                  <a:reflection blurRad="6350" stA="55000" endA="50" endPos="85000" dist="29997" dir="5400000" sy="-100000" algn="bl" rotWithShape="0"/>
                </a:effectLst>
                <a:latin typeface="Times New Roman" panose="02020603050405020304" pitchFamily="18" charset="0"/>
                <a:cs typeface="Times New Roman" panose="02020603050405020304" pitchFamily="18" charset="0"/>
              </a:rPr>
              <a:t>жасушалар</a:t>
            </a:r>
            <a:endParaRPr lang="ru-RU" sz="4800" dirty="0">
              <a:solidFill>
                <a:srgbClr val="7030A0"/>
              </a:solidFill>
              <a:effectLst>
                <a:reflection blurRad="6350" stA="55000" endA="50" endPos="85000" dist="29997"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48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Freeform 11">
            <a:extLst>
              <a:ext uri="{FF2B5EF4-FFF2-40B4-BE49-F238E27FC236}">
                <a16:creationId xmlns:a16="http://schemas.microsoft.com/office/drawing/2014/main" id="{7E1C44A2-4B37-4B14-B90B-368A88D05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2" name="Рисунок 1">
            <a:extLst>
              <a:ext uri="{FF2B5EF4-FFF2-40B4-BE49-F238E27FC236}">
                <a16:creationId xmlns:a16="http://schemas.microsoft.com/office/drawing/2014/main" id="{DAD73D96-CF33-444C-B771-F9D08D152BD5}"/>
              </a:ext>
            </a:extLst>
          </p:cNvPr>
          <p:cNvPicPr>
            <a:picLocks noChangeAspect="1"/>
          </p:cNvPicPr>
          <p:nvPr/>
        </p:nvPicPr>
        <p:blipFill rotWithShape="1">
          <a:blip r:embed="rId2"/>
          <a:srcRect t="5410" r="2" b="11613"/>
          <a:stretch/>
        </p:blipFill>
        <p:spPr>
          <a:xfrm>
            <a:off x="2589211" y="643467"/>
            <a:ext cx="8951825" cy="5571066"/>
          </a:xfrm>
          <a:prstGeom prst="rect">
            <a:avLst/>
          </a:prstGeom>
        </p:spPr>
      </p:pic>
    </p:spTree>
    <p:extLst>
      <p:ext uri="{BB962C8B-B14F-4D97-AF65-F5344CB8AC3E}">
        <p14:creationId xmlns:p14="http://schemas.microsoft.com/office/powerpoint/2010/main" val="149957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BB79EB-F77D-4E2A-812B-A899A2620203}"/>
              </a:ext>
            </a:extLst>
          </p:cNvPr>
          <p:cNvSpPr txBox="1"/>
          <p:nvPr/>
        </p:nvSpPr>
        <p:spPr>
          <a:xfrm>
            <a:off x="2008162" y="640143"/>
            <a:ext cx="6098344" cy="5940088"/>
          </a:xfrm>
          <a:prstGeom prst="rect">
            <a:avLst/>
          </a:prstGeom>
          <a:noFill/>
        </p:spPr>
        <p:txBody>
          <a:bodyPr wrap="square">
            <a:spAutoFit/>
          </a:bodyPr>
          <a:lstStyle/>
          <a:p>
            <a:r>
              <a:rPr lang="ru-RU" sz="2000" dirty="0">
                <a:latin typeface="Times New Roman" panose="02020603050405020304" pitchFamily="18" charset="0"/>
                <a:cs typeface="Times New Roman" panose="02020603050405020304" pitchFamily="18" charset="0"/>
              </a:rPr>
              <a:t>Эпителий </a:t>
            </a:r>
            <a:r>
              <a:rPr lang="ru-RU" sz="2000" dirty="0" err="1">
                <a:latin typeface="Times New Roman" panose="02020603050405020304" pitchFamily="18" charset="0"/>
                <a:cs typeface="Times New Roman" panose="02020603050405020304" pitchFamily="18" charset="0"/>
              </a:rPr>
              <a:t>жасушаларының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әртүрлі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пішіні</a:t>
            </a:r>
            <a:r>
              <a:rPr lang="ru-RU" sz="2000" dirty="0">
                <a:latin typeface="Times New Roman" panose="02020603050405020304" pitchFamily="18" charset="0"/>
                <a:cs typeface="Times New Roman" panose="02020603050405020304" pitchFamily="18" charset="0"/>
              </a:rPr>
              <a:t> бар, </a:t>
            </a:r>
            <a:r>
              <a:rPr lang="ru-RU" sz="2000" dirty="0" err="1">
                <a:latin typeface="Times New Roman" panose="02020603050405020304" pitchFamily="18" charset="0"/>
                <a:cs typeface="Times New Roman" panose="02020603050405020304" pitchFamily="18" charset="0"/>
              </a:rPr>
              <a:t>олар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сквамуалды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кубоидалды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бағаналы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Сквамуалды</a:t>
            </a:r>
            <a:r>
              <a:rPr lang="ru-RU" sz="2000" dirty="0">
                <a:latin typeface="Times New Roman" panose="02020603050405020304" pitchFamily="18" charset="0"/>
                <a:cs typeface="Times New Roman" panose="02020603050405020304" pitchFamily="18" charset="0"/>
              </a:rPr>
              <a:t> эпителий </a:t>
            </a:r>
            <a:r>
              <a:rPr lang="ru-RU" sz="2000" dirty="0" err="1">
                <a:latin typeface="Times New Roman" panose="02020603050405020304" pitchFamily="18" charset="0"/>
                <a:cs typeface="Times New Roman" panose="02020603050405020304" pitchFamily="18" charset="0"/>
              </a:rPr>
              <a:t>жасушалары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тегіс</a:t>
            </a:r>
            <a:r>
              <a:rPr lang="ru-RU" sz="2000" dirty="0">
                <a:latin typeface="Times New Roman" panose="02020603050405020304" pitchFamily="18" charset="0"/>
                <a:cs typeface="Times New Roman" panose="02020603050405020304" pitchFamily="18" charset="0"/>
              </a:rPr>
              <a:t>, ал </a:t>
            </a:r>
            <a:r>
              <a:rPr lang="ru-RU" sz="2000" dirty="0" err="1">
                <a:latin typeface="Times New Roman" panose="02020603050405020304" pitchFamily="18" charset="0"/>
                <a:cs typeface="Times New Roman" panose="02020603050405020304" pitchFamily="18" charset="0"/>
              </a:rPr>
              <a:t>кубоидты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ені</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биіктігі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бойынша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Бағаналы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ұяшықтар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ұзынырақ</a:t>
            </a:r>
            <a:r>
              <a:rPr lang="ru-RU" sz="2000" dirty="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Эпителий </a:t>
            </a:r>
            <a:r>
              <a:rPr lang="ru-RU" sz="2000" dirty="0" err="1">
                <a:latin typeface="Times New Roman" panose="02020603050405020304" pitchFamily="18" charset="0"/>
                <a:cs typeface="Times New Roman" panose="02020603050405020304" pitchFamily="18" charset="0"/>
              </a:rPr>
              <a:t>жасушалары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организмде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бірнеше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функцияларды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орындайды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қорғалуын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қамтамасыз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патогендік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микроорганизмдер</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басқа</a:t>
            </a:r>
            <a:r>
              <a:rPr lang="ru-RU" sz="2000" dirty="0">
                <a:latin typeface="Times New Roman" panose="02020603050405020304" pitchFamily="18" charset="0"/>
                <a:cs typeface="Times New Roman" panose="02020603050405020304" pitchFamily="18" charset="0"/>
              </a:rPr>
              <a:t> да </a:t>
            </a:r>
            <a:r>
              <a:rPr lang="ru-RU" sz="2000" dirty="0" err="1">
                <a:latin typeface="Times New Roman" panose="02020603050405020304" pitchFamily="18" charset="0"/>
                <a:cs typeface="Times New Roman" panose="02020603050405020304" pitchFamily="18" charset="0"/>
              </a:rPr>
              <a:t>зиянды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әсерлерге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тосқауыл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заттарды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сіңіреді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сіңіреді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заттардың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өтуіне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береді</a:t>
            </a:r>
            <a:r>
              <a:rPr lang="ru-RU" sz="2000" dirty="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Эпителий </a:t>
            </a:r>
            <a:r>
              <a:rPr lang="ru-RU" sz="2000" dirty="0" err="1">
                <a:latin typeface="Times New Roman" panose="02020603050405020304" pitchFamily="18" charset="0"/>
                <a:cs typeface="Times New Roman" panose="02020603050405020304" pitchFamily="18" charset="0"/>
              </a:rPr>
              <a:t>жасушалары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эпителиальды-мезенхималық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ауысу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аталатын</a:t>
            </a:r>
            <a:r>
              <a:rPr lang="ru-RU" sz="2000" dirty="0">
                <a:latin typeface="Times New Roman" panose="02020603050405020304" pitchFamily="18" charset="0"/>
                <a:cs typeface="Times New Roman" panose="02020603050405020304" pitchFamily="18" charset="0"/>
              </a:rPr>
              <a:t> процесс </a:t>
            </a:r>
            <a:r>
              <a:rPr lang="ru-RU" sz="2000" dirty="0" err="1">
                <a:latin typeface="Times New Roman" panose="02020603050405020304" pitchFamily="18" charset="0"/>
                <a:cs typeface="Times New Roman" panose="02020603050405020304" pitchFamily="18" charset="0"/>
              </a:rPr>
              <a:t>арқылы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эмбриондағы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тіндердің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мезенхималық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айналады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Қарама-қарсы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ауысу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қайталама</a:t>
            </a:r>
            <a:r>
              <a:rPr lang="ru-RU" sz="2000" dirty="0">
                <a:latin typeface="Times New Roman" panose="02020603050405020304" pitchFamily="18" charset="0"/>
                <a:cs typeface="Times New Roman" panose="02020603050405020304" pitchFamily="18" charset="0"/>
              </a:rPr>
              <a:t> эпителий </a:t>
            </a:r>
            <a:r>
              <a:rPr lang="ru-RU" sz="2000" dirty="0" err="1">
                <a:latin typeface="Times New Roman" panose="02020603050405020304" pitchFamily="18" charset="0"/>
                <a:cs typeface="Times New Roman" panose="02020603050405020304" pitchFamily="18" charset="0"/>
              </a:rPr>
              <a:t>жасушалары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синтезделгенде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болады</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90200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0" name="Rectangle 39">
            <a:extLst>
              <a:ext uri="{FF2B5EF4-FFF2-40B4-BE49-F238E27FC236}">
                <a16:creationId xmlns:a16="http://schemas.microsoft.com/office/drawing/2014/main" id="{0B0685DC-0CEE-482C-8A89-7A85EECA3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31628A5-06CF-426B-948A-59ED234C9D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81A27EE2-B660-4889-B714-8EAD07C271D4}"/>
              </a:ext>
            </a:extLst>
          </p:cNvPr>
          <p:cNvSpPr txBox="1"/>
          <p:nvPr/>
        </p:nvSpPr>
        <p:spPr>
          <a:xfrm>
            <a:off x="1101554" y="685800"/>
            <a:ext cx="5970162" cy="5225422"/>
          </a:xfrm>
          <a:prstGeom prst="rect">
            <a:avLst/>
          </a:prstGeom>
        </p:spPr>
        <p:txBody>
          <a:bodyPr vert="horz" lIns="91440" tIns="45720" rIns="91440" bIns="45720" rtlCol="0" anchor="ctr">
            <a:normAutofit/>
          </a:bodyPr>
          <a:lstStyle/>
          <a:p>
            <a:pPr>
              <a:lnSpc>
                <a:spcPct val="90000"/>
              </a:lnSpc>
              <a:spcBef>
                <a:spcPts val="1000"/>
              </a:spcBef>
              <a:buClr>
                <a:schemeClr val="accent1"/>
              </a:buClr>
              <a:buFont typeface="Wingdings 3" charset="2"/>
              <a:buChar char=""/>
            </a:pPr>
            <a:r>
              <a:rPr lang="en-US" sz="1700">
                <a:solidFill>
                  <a:schemeClr val="tx1">
                    <a:lumMod val="75000"/>
                    <a:lumOff val="25000"/>
                  </a:schemeClr>
                </a:solidFill>
              </a:rPr>
              <a:t>Мезенхималық жасушалар дегеніміз не?</a:t>
            </a:r>
          </a:p>
          <a:p>
            <a:pPr>
              <a:lnSpc>
                <a:spcPct val="90000"/>
              </a:lnSpc>
              <a:spcBef>
                <a:spcPts val="1000"/>
              </a:spcBef>
              <a:buClr>
                <a:schemeClr val="accent1"/>
              </a:buClr>
              <a:buFont typeface="Wingdings 3" charset="2"/>
              <a:buChar char=""/>
            </a:pPr>
            <a:endParaRPr lang="en-US" sz="170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700">
                <a:solidFill>
                  <a:schemeClr val="tx1">
                    <a:lumMod val="75000"/>
                    <a:lumOff val="25000"/>
                  </a:schemeClr>
                </a:solidFill>
              </a:rPr>
              <a:t>Мезенхималық жасушалар - ұқсас морфологиясы мен қызметі бар жасушалар тобы. Бұл жасушалар мезенхималық ұлпаны құрайды. Бұл гаструладағы барлық үш микробтардың дәнекер тіні. Мезенхималық бағаналы жасушалар бірнеше жетілген жасушаларға бөлінеді. Демек, бұл жасушалар мультипотентті бағаналы жасушалар болып саналады. Бұл жасушалар жасушаларға айналады, олар ересек адамда дәнекер тіндерін, шеміршекті, май тінін, лимфа тінін және сүйек тіндерін жасау үшін қажет. Месенхималық бағаналы жасушалар фузиформалды немесе стелаттық жасушалар болып табылады және эктодерма мен жас эмбрионның эндодермасы арасында мезодерма аймағында орналасқан. Мезенхималық жасушалардың көпшілігі мезодермадан шығады.</a:t>
            </a:r>
          </a:p>
        </p:txBody>
      </p:sp>
      <p:cxnSp>
        <p:nvCxnSpPr>
          <p:cNvPr id="44" name="Straight Connector 43">
            <a:extLst>
              <a:ext uri="{FF2B5EF4-FFF2-40B4-BE49-F238E27FC236}">
                <a16:creationId xmlns:a16="http://schemas.microsoft.com/office/drawing/2014/main" id="{2D902729-F83B-46AA-B572-057BD32A699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6041"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429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612726-6AD2-4BFC-B44A-BA092E156C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4B9C2C-FD52-48EF-8BDE-720C5030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371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1">
            <a:extLst>
              <a:ext uri="{FF2B5EF4-FFF2-40B4-BE49-F238E27FC236}">
                <a16:creationId xmlns:a16="http://schemas.microsoft.com/office/drawing/2014/main" id="{A1DE0485-65C8-4D95-9B34-C55884FC27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2" name="Рисунок 1">
            <a:extLst>
              <a:ext uri="{FF2B5EF4-FFF2-40B4-BE49-F238E27FC236}">
                <a16:creationId xmlns:a16="http://schemas.microsoft.com/office/drawing/2014/main" id="{4105619D-8385-4397-B8D4-594C42E2250D}"/>
              </a:ext>
            </a:extLst>
          </p:cNvPr>
          <p:cNvPicPr>
            <a:picLocks noChangeAspect="1"/>
          </p:cNvPicPr>
          <p:nvPr/>
        </p:nvPicPr>
        <p:blipFill>
          <a:blip r:embed="rId2"/>
          <a:stretch>
            <a:fillRect/>
          </a:stretch>
        </p:blipFill>
        <p:spPr>
          <a:xfrm>
            <a:off x="3579317" y="640080"/>
            <a:ext cx="7003697" cy="5252773"/>
          </a:xfrm>
          <a:prstGeom prst="rect">
            <a:avLst/>
          </a:prstGeom>
        </p:spPr>
      </p:pic>
    </p:spTree>
    <p:extLst>
      <p:ext uri="{BB962C8B-B14F-4D97-AF65-F5344CB8AC3E}">
        <p14:creationId xmlns:p14="http://schemas.microsoft.com/office/powerpoint/2010/main" val="1793354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C691490-9969-4BFB-A1BC-F16B5FB88D05}"/>
              </a:ext>
            </a:extLst>
          </p:cNvPr>
          <p:cNvPicPr>
            <a:picLocks noChangeAspect="1"/>
          </p:cNvPicPr>
          <p:nvPr/>
        </p:nvPicPr>
        <p:blipFill rotWithShape="1">
          <a:blip r:embed="rId2"/>
          <a:srcRect/>
          <a:stretch/>
        </p:blipFill>
        <p:spPr>
          <a:xfrm>
            <a:off x="0" y="0"/>
            <a:ext cx="12192000" cy="6858000"/>
          </a:xfrm>
          <a:prstGeom prst="rect">
            <a:avLst/>
          </a:prstGeom>
        </p:spPr>
      </p:pic>
    </p:spTree>
    <p:extLst>
      <p:ext uri="{BB962C8B-B14F-4D97-AF65-F5344CB8AC3E}">
        <p14:creationId xmlns:p14="http://schemas.microsoft.com/office/powerpoint/2010/main" val="645040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520B72-94C4-4ABB-AC64-A3382705BE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E4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64CBFD-D6E8-4E6A-8F66-1948BED331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1">
            <a:extLst>
              <a:ext uri="{FF2B5EF4-FFF2-40B4-BE49-F238E27FC236}">
                <a16:creationId xmlns:a16="http://schemas.microsoft.com/office/drawing/2014/main" id="{FF4F0CE2-9803-4497-B702-B19F919A5B5B}"/>
              </a:ext>
            </a:extLst>
          </p:cNvPr>
          <p:cNvPicPr>
            <a:picLocks noChangeAspect="1"/>
          </p:cNvPicPr>
          <p:nvPr/>
        </p:nvPicPr>
        <p:blipFill>
          <a:blip r:embed="rId2"/>
          <a:stretch>
            <a:fillRect/>
          </a:stretch>
        </p:blipFill>
        <p:spPr>
          <a:xfrm>
            <a:off x="1008270" y="643467"/>
            <a:ext cx="10175459" cy="5571066"/>
          </a:xfrm>
          <a:prstGeom prst="rect">
            <a:avLst/>
          </a:prstGeom>
        </p:spPr>
      </p:pic>
    </p:spTree>
    <p:extLst>
      <p:ext uri="{BB962C8B-B14F-4D97-AF65-F5344CB8AC3E}">
        <p14:creationId xmlns:p14="http://schemas.microsoft.com/office/powerpoint/2010/main" val="4046497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2BF700-D59E-49A8-AE0A-53A3829BDFC5}"/>
              </a:ext>
            </a:extLst>
          </p:cNvPr>
          <p:cNvSpPr txBox="1"/>
          <p:nvPr/>
        </p:nvSpPr>
        <p:spPr>
          <a:xfrm>
            <a:off x="1825284" y="612844"/>
            <a:ext cx="9808698" cy="5632311"/>
          </a:xfrm>
          <a:prstGeom prst="rect">
            <a:avLst/>
          </a:prstGeom>
          <a:noFill/>
        </p:spPr>
        <p:txBody>
          <a:bodyPr wrap="square">
            <a:spAutoFit/>
          </a:bodyPr>
          <a:lstStyle/>
          <a:p>
            <a:pPr algn="just"/>
            <a:r>
              <a:rPr lang="ru-RU" sz="2400" dirty="0">
                <a:latin typeface="Times New Roman" panose="02020603050405020304" pitchFamily="18" charset="0"/>
                <a:cs typeface="Times New Roman" panose="02020603050405020304" pitchFamily="18" charset="0"/>
              </a:rPr>
              <a:t>Мезенхима </a:t>
            </a:r>
            <a:r>
              <a:rPr lang="ru-RU" sz="2400" dirty="0" err="1">
                <a:latin typeface="Times New Roman" panose="02020603050405020304" pitchFamily="18" charset="0"/>
                <a:cs typeface="Times New Roman" panose="02020603050405020304" pitchFamily="18" charset="0"/>
              </a:rPr>
              <a:t>алдымен</a:t>
            </a:r>
            <a:r>
              <a:rPr lang="ru-RU" sz="2400" dirty="0">
                <a:latin typeface="Times New Roman" panose="02020603050405020304" pitchFamily="18" charset="0"/>
                <a:cs typeface="Times New Roman" panose="02020603050405020304" pitchFamily="18" charset="0"/>
              </a:rPr>
              <a:t> гаструляция </a:t>
            </a:r>
            <a:r>
              <a:rPr lang="ru-RU" sz="2400" dirty="0" err="1">
                <a:latin typeface="Times New Roman" panose="02020603050405020304" pitchFamily="18" charset="0"/>
                <a:cs typeface="Times New Roman" panose="02020603050405020304" pitchFamily="18" charset="0"/>
              </a:rPr>
              <a:t>кезінде</a:t>
            </a:r>
            <a:r>
              <a:rPr lang="ru-RU" sz="2400" dirty="0">
                <a:latin typeface="Times New Roman" panose="02020603050405020304" pitchFamily="18" charset="0"/>
                <a:cs typeface="Times New Roman" panose="02020603050405020304" pitchFamily="18" charset="0"/>
              </a:rPr>
              <a:t> эпителий - </a:t>
            </a:r>
            <a:r>
              <a:rPr lang="ru-RU" sz="2400" dirty="0" err="1">
                <a:latin typeface="Times New Roman" panose="02020603050405020304" pitchFamily="18" charset="0"/>
                <a:cs typeface="Times New Roman" panose="02020603050405020304" pitchFamily="18" charset="0"/>
              </a:rPr>
              <a:t>мезенхималық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ауысу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аталатын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өтпелі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процестің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нәтижесінде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пайда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эмбрионнан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тіндердің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қалпына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келуі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жүретін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негізгі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процестердің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Эмбриональды</a:t>
            </a:r>
            <a:r>
              <a:rPr lang="ru-RU" sz="2400" dirty="0">
                <a:latin typeface="Times New Roman" panose="02020603050405020304" pitchFamily="18" charset="0"/>
                <a:cs typeface="Times New Roman" panose="02020603050405020304" pitchFamily="18" charset="0"/>
              </a:rPr>
              <a:t> эпителий </a:t>
            </a:r>
            <a:r>
              <a:rPr lang="ru-RU" sz="2400" dirty="0" err="1">
                <a:latin typeface="Times New Roman" panose="02020603050405020304" pitchFamily="18" charset="0"/>
                <a:cs typeface="Times New Roman" panose="02020603050405020304" pitchFamily="18" charset="0"/>
              </a:rPr>
              <a:t>жасушалары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мезенхималық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жасушаларға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айналады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Мезенхималық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жасушалар</a:t>
            </a:r>
            <a:r>
              <a:rPr lang="ru-RU" sz="2400" dirty="0">
                <a:latin typeface="Times New Roman" panose="02020603050405020304" pitchFamily="18" charset="0"/>
                <a:cs typeface="Times New Roman" panose="02020603050405020304" pitchFamily="18" charset="0"/>
              </a:rPr>
              <a:t> эпителий </a:t>
            </a:r>
            <a:r>
              <a:rPr lang="ru-RU" sz="2400" dirty="0" err="1">
                <a:latin typeface="Times New Roman" panose="02020603050405020304" pitchFamily="18" charset="0"/>
                <a:cs typeface="Times New Roman" panose="02020603050405020304" pitchFamily="18" charset="0"/>
              </a:rPr>
              <a:t>жасушаларына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айналуы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мүмкін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ауысу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қайтымды</a:t>
            </a:r>
            <a:r>
              <a:rPr lang="ru-RU" sz="2400" dirty="0">
                <a:latin typeface="Times New Roman" panose="02020603050405020304" pitchFamily="18" charset="0"/>
                <a:cs typeface="Times New Roman" panose="02020603050405020304" pitchFamily="18" charset="0"/>
              </a:rPr>
              <a:t>. Эпителий </a:t>
            </a:r>
            <a:r>
              <a:rPr lang="ru-RU" sz="2400" dirty="0" err="1">
                <a:latin typeface="Times New Roman" panose="02020603050405020304" pitchFamily="18" charset="0"/>
                <a:cs typeface="Times New Roman" panose="02020603050405020304" pitchFamily="18" charset="0"/>
              </a:rPr>
              <a:t>жасушаларының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мезенхималық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жасушаларға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айналуы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эпителийдің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кадеринін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жоғалтуынан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тығыз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байланыстардан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эпителий </a:t>
            </a:r>
            <a:r>
              <a:rPr lang="ru-RU" sz="2400" dirty="0" err="1">
                <a:latin typeface="Times New Roman" panose="02020603050405020304" pitchFamily="18" charset="0"/>
                <a:cs typeface="Times New Roman" panose="02020603050405020304" pitchFamily="18" charset="0"/>
              </a:rPr>
              <a:t>жасушаларының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жасушалық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қабықшаларында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жабысқақ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түйісулерден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басталады</a:t>
            </a:r>
            <a:r>
              <a:rPr lang="ru-RU" sz="2400" dirty="0">
                <a:latin typeface="Times New Roman" panose="02020603050405020304" pitchFamily="18" charset="0"/>
                <a:cs typeface="Times New Roman" panose="02020603050405020304" pitchFamily="18" charset="0"/>
              </a:rPr>
              <a:t>. Эпителий </a:t>
            </a:r>
            <a:r>
              <a:rPr lang="ru-RU" sz="2400" dirty="0" err="1">
                <a:latin typeface="Times New Roman" panose="02020603050405020304" pitchFamily="18" charset="0"/>
                <a:cs typeface="Times New Roman" panose="02020603050405020304" pitchFamily="18" charset="0"/>
              </a:rPr>
              <a:t>жасушаларының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беткі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молекулалары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эндоцитозға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ұшырайды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цитоскетонның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микротубула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пішіні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босатылып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мезенхималық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жасушаларға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жасушадан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тыс</a:t>
            </a:r>
            <a:r>
              <a:rPr lang="ru-RU" sz="2400" dirty="0">
                <a:latin typeface="Times New Roman" panose="02020603050405020304" pitchFamily="18" charset="0"/>
                <a:cs typeface="Times New Roman" panose="02020603050405020304" pitchFamily="18" charset="0"/>
              </a:rPr>
              <a:t> матрица </a:t>
            </a:r>
            <a:r>
              <a:rPr lang="ru-RU" sz="2400" dirty="0" err="1">
                <a:latin typeface="Times New Roman" panose="02020603050405020304" pitchFamily="18" charset="0"/>
                <a:cs typeface="Times New Roman" panose="02020603050405020304" pitchFamily="18" charset="0"/>
              </a:rPr>
              <a:t>бойымен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қозғалуға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мүмкіндік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береді</a:t>
            </a:r>
            <a:r>
              <a:rPr lang="ru-RU" sz="2400" dirty="0">
                <a:latin typeface="Times New Roman" panose="02020603050405020304" pitchFamily="18" charset="0"/>
                <a:cs typeface="Times New Roman" panose="02020603050405020304" pitchFamily="18" charset="0"/>
              </a:rPr>
              <a:t>. Эпителий </a:t>
            </a:r>
            <a:r>
              <a:rPr lang="ru-RU" sz="2400" dirty="0" err="1">
                <a:latin typeface="Times New Roman" panose="02020603050405020304" pitchFamily="18" charset="0"/>
                <a:cs typeface="Times New Roman" panose="02020603050405020304" pitchFamily="18" charset="0"/>
              </a:rPr>
              <a:t>ұлпасының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қайталануы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қажет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болғанда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мезенхималық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жасушалар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ауысу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көрсете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отырып</a:t>
            </a:r>
            <a:r>
              <a:rPr lang="ru-RU" sz="2400" dirty="0">
                <a:latin typeface="Times New Roman" panose="02020603050405020304" pitchFamily="18" charset="0"/>
                <a:cs typeface="Times New Roman" panose="02020603050405020304" pitchFamily="18" charset="0"/>
              </a:rPr>
              <a:t>, эпителий </a:t>
            </a:r>
            <a:r>
              <a:rPr lang="ru-RU" sz="2400" dirty="0" err="1">
                <a:latin typeface="Times New Roman" panose="02020603050405020304" pitchFamily="18" charset="0"/>
                <a:cs typeface="Times New Roman" panose="02020603050405020304" pitchFamily="18" charset="0"/>
              </a:rPr>
              <a:t>жасушаларына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айналады</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0093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10B97AA-360E-43F3-8050-CCC171C85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853"/>
            <a:ext cx="4007973" cy="4086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BA8289-AD37-4017-8D41-7350655C6027}"/>
              </a:ext>
            </a:extLst>
          </p:cNvPr>
          <p:cNvSpPr txBox="1"/>
          <p:nvPr/>
        </p:nvSpPr>
        <p:spPr>
          <a:xfrm>
            <a:off x="207498" y="4409823"/>
            <a:ext cx="3800475" cy="2308324"/>
          </a:xfrm>
          <a:prstGeom prst="rect">
            <a:avLst/>
          </a:prstGeom>
          <a:noFill/>
        </p:spPr>
        <p:txBody>
          <a:bodyPr wrap="square">
            <a:spAutoFit/>
          </a:bodyPr>
          <a:lstStyle/>
          <a:p>
            <a:pPr algn="ctr"/>
            <a:r>
              <a:rPr lang="ru-RU" dirty="0" err="1">
                <a:solidFill>
                  <a:srgbClr val="FF0000"/>
                </a:solidFill>
                <a:latin typeface="Times New Roman" panose="02020603050405020304" pitchFamily="18" charset="0"/>
                <a:cs typeface="Times New Roman" panose="02020603050405020304" pitchFamily="18" charset="0"/>
              </a:rPr>
              <a:t>Аллогендік</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мезенхималық</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өзек</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жасушалары</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шеміршектің</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регенерациясын</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ынталандырады</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және</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адамдарда</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бір</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сатылы</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шеміршектерді</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қайта</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өңделген</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автологиялық</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хондрондармен</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араластырып</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қалпына</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келтіруге</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қауіпсіз</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9506196-FDE9-43C5-AA3B-8183E18F6218}"/>
              </a:ext>
            </a:extLst>
          </p:cNvPr>
          <p:cNvSpPr txBox="1"/>
          <p:nvPr/>
        </p:nvSpPr>
        <p:spPr>
          <a:xfrm>
            <a:off x="4155831" y="-22160"/>
            <a:ext cx="8036169" cy="6740307"/>
          </a:xfrm>
          <a:prstGeom prst="rect">
            <a:avLst/>
          </a:prstGeom>
          <a:noFill/>
        </p:spPr>
        <p:txBody>
          <a:bodyPr wrap="square">
            <a:spAutoFit/>
          </a:bodyPr>
          <a:lstStyle/>
          <a:p>
            <a:pPr algn="just"/>
            <a:r>
              <a:rPr lang="ru-RU" sz="2400" dirty="0" err="1">
                <a:latin typeface="Times New Roman" panose="02020603050405020304" pitchFamily="18" charset="0"/>
                <a:cs typeface="Times New Roman" panose="02020603050405020304" pitchFamily="18" charset="0"/>
              </a:rPr>
              <a:t>Импакт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терапиясына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шолу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Шағын</a:t>
            </a:r>
            <a:r>
              <a:rPr lang="ru-RU" sz="2400" dirty="0">
                <a:latin typeface="Times New Roman" panose="02020603050405020304" pitchFamily="18" charset="0"/>
                <a:cs typeface="Times New Roman" panose="02020603050405020304" pitchFamily="18" charset="0"/>
              </a:rPr>
              <a:t> артротомия </a:t>
            </a:r>
            <a:r>
              <a:rPr lang="ru-RU" sz="2400" dirty="0" err="1">
                <a:latin typeface="Times New Roman" panose="02020603050405020304" pitchFamily="18" charset="0"/>
                <a:cs typeface="Times New Roman" panose="02020603050405020304" pitchFamily="18" charset="0"/>
              </a:rPr>
              <a:t>кезінде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шеміршек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өңделген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шеміршектің</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a:t>
            </a:r>
            <a:r>
              <a:rPr lang="ru-RU" sz="2400" dirty="0" err="1">
                <a:latin typeface="Times New Roman" panose="02020603050405020304" pitchFamily="18" charset="0"/>
                <a:cs typeface="Times New Roman" panose="02020603050405020304" pitchFamily="18" charset="0"/>
              </a:rPr>
              <a:t>ерні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түрінде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пайда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Бұрын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қарастырылған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қалдық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шеміршектері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шамамен</a:t>
            </a:r>
            <a:r>
              <a:rPr lang="ru-RU" sz="2400" dirty="0">
                <a:latin typeface="Times New Roman" panose="02020603050405020304" pitchFamily="18" charset="0"/>
                <a:cs typeface="Times New Roman" panose="02020603050405020304" pitchFamily="18" charset="0"/>
              </a:rPr>
              <a:t> 1 × 1 × 1 мм </a:t>
            </a:r>
            <a:r>
              <a:rPr lang="ru-RU" sz="2400" dirty="0" err="1">
                <a:latin typeface="Times New Roman" panose="02020603050405020304" pitchFamily="18" charset="0"/>
                <a:cs typeface="Times New Roman" panose="02020603050405020304" pitchFamily="18" charset="0"/>
              </a:rPr>
              <a:t>ұсақ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бөліктерге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бөлініп</a:t>
            </a:r>
            <a:r>
              <a:rPr lang="ru-RU" sz="2400" dirty="0">
                <a:latin typeface="Times New Roman" panose="02020603050405020304" pitchFamily="18" charset="0"/>
                <a:cs typeface="Times New Roman" panose="02020603050405020304" pitchFamily="18" charset="0"/>
              </a:rPr>
              <a:t>, ас </a:t>
            </a:r>
            <a:r>
              <a:rPr lang="ru-RU" sz="2400" dirty="0" err="1">
                <a:latin typeface="Times New Roman" panose="02020603050405020304" pitchFamily="18" charset="0"/>
                <a:cs typeface="Times New Roman" panose="02020603050405020304" pitchFamily="18" charset="0"/>
              </a:rPr>
              <a:t>қорыту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ортасы</a:t>
            </a:r>
            <a:r>
              <a:rPr lang="ru-RU" sz="2400" dirty="0">
                <a:latin typeface="Times New Roman" panose="02020603050405020304" pitchFamily="18" charset="0"/>
                <a:cs typeface="Times New Roman" panose="02020603050405020304" pitchFamily="18" charset="0"/>
              </a:rPr>
              <a:t> бар </a:t>
            </a:r>
            <a:r>
              <a:rPr lang="ru-RU" sz="2400" dirty="0" err="1">
                <a:latin typeface="Times New Roman" panose="02020603050405020304" pitchFamily="18" charset="0"/>
                <a:cs typeface="Times New Roman" panose="02020603050405020304" pitchFamily="18" charset="0"/>
              </a:rPr>
              <a:t>түтікке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жіберіледі</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 40 </a:t>
            </a:r>
            <a:r>
              <a:rPr lang="ru-RU" sz="2400" dirty="0">
                <a:latin typeface="Times New Roman" panose="02020603050405020304" pitchFamily="18" charset="0"/>
                <a:cs typeface="Times New Roman" panose="02020603050405020304" pitchFamily="18" charset="0"/>
              </a:rPr>
              <a:t>минут </a:t>
            </a:r>
            <a:r>
              <a:rPr lang="ru-RU" sz="2400" dirty="0" err="1">
                <a:latin typeface="Times New Roman" panose="02020603050405020304" pitchFamily="18" charset="0"/>
                <a:cs typeface="Times New Roman" panose="02020603050405020304" pitchFamily="18" charset="0"/>
              </a:rPr>
              <a:t>ішінде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шеміршек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бөліктері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хондрондарды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шығарып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қорытылады</a:t>
            </a:r>
            <a:r>
              <a:rPr lang="ru-RU" sz="2400" dirty="0">
                <a:latin typeface="Times New Roman" panose="02020603050405020304" pitchFamily="18" charset="0"/>
                <a:cs typeface="Times New Roman" panose="02020603050405020304" pitchFamily="18" charset="0"/>
              </a:rPr>
              <a:t> (с). </a:t>
            </a:r>
            <a:r>
              <a:rPr lang="ru-RU" sz="2400" dirty="0" err="1">
                <a:latin typeface="Times New Roman" panose="02020603050405020304" pitchFamily="18" charset="0"/>
                <a:cs typeface="Times New Roman" panose="02020603050405020304" pitchFamily="18" charset="0"/>
              </a:rPr>
              <a:t>Хондрондарды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жуғаннан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кейін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аллогендік</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MSC-</a:t>
            </a:r>
            <a:r>
              <a:rPr lang="ru-RU" sz="2400" dirty="0">
                <a:latin typeface="Times New Roman" panose="02020603050405020304" pitchFamily="18" charset="0"/>
                <a:cs typeface="Times New Roman" panose="02020603050405020304" pitchFamily="18" charset="0"/>
              </a:rPr>
              <a:t>мен (</a:t>
            </a:r>
            <a:r>
              <a:rPr lang="en-US" sz="2400" dirty="0">
                <a:latin typeface="Times New Roman" panose="02020603050405020304" pitchFamily="18" charset="0"/>
                <a:cs typeface="Times New Roman" panose="02020603050405020304" pitchFamily="18" charset="0"/>
              </a:rPr>
              <a:t>d) </a:t>
            </a:r>
            <a:r>
              <a:rPr lang="ru-RU" sz="2400" dirty="0" err="1">
                <a:latin typeface="Times New Roman" panose="02020603050405020304" pitchFamily="18" charset="0"/>
                <a:cs typeface="Times New Roman" panose="02020603050405020304" pitchFamily="18" charset="0"/>
              </a:rPr>
              <a:t>біріктіріледі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Ақауы</a:t>
            </a:r>
            <a:r>
              <a:rPr lang="ru-RU" sz="2400" dirty="0">
                <a:latin typeface="Times New Roman" panose="02020603050405020304" pitchFamily="18" charset="0"/>
                <a:cs typeface="Times New Roman" panose="02020603050405020304" pitchFamily="18" charset="0"/>
              </a:rPr>
              <a:t> бар </a:t>
            </a:r>
            <a:r>
              <a:rPr lang="ru-RU" sz="2400" dirty="0" err="1">
                <a:latin typeface="Times New Roman" panose="02020603050405020304" pitchFamily="18" charset="0"/>
                <a:cs typeface="Times New Roman" panose="02020603050405020304" pitchFamily="18" charset="0"/>
              </a:rPr>
              <a:t>аутологиялық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хондрондар</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аллогенді</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MSC-</a:t>
            </a:r>
            <a:r>
              <a:rPr lang="ru-RU" sz="2400" dirty="0" err="1">
                <a:latin typeface="Times New Roman" panose="02020603050405020304" pitchFamily="18" charset="0"/>
                <a:cs typeface="Times New Roman" panose="02020603050405020304" pitchFamily="18" charset="0"/>
              </a:rPr>
              <a:t>терден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тұратын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жасуша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өнімі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фибринді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желімде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қайта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шығарылады</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 </a:t>
            </a:r>
            <a:r>
              <a:rPr lang="ru-RU" sz="2400" dirty="0">
                <a:latin typeface="Times New Roman" panose="02020603050405020304" pitchFamily="18" charset="0"/>
                <a:cs typeface="Times New Roman" panose="02020603050405020304" pitchFamily="18" charset="0"/>
              </a:rPr>
              <a:t>Хирург </a:t>
            </a:r>
            <a:r>
              <a:rPr lang="ru-RU" sz="2400" dirty="0" err="1">
                <a:latin typeface="Times New Roman" panose="02020603050405020304" pitchFamily="18" charset="0"/>
                <a:cs typeface="Times New Roman" panose="02020603050405020304" pitchFamily="18" charset="0"/>
              </a:rPr>
              <a:t>жасушаға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жүктелген</a:t>
            </a:r>
            <a:r>
              <a:rPr lang="ru-RU" sz="2400" dirty="0">
                <a:latin typeface="Times New Roman" panose="02020603050405020304" pitchFamily="18" charset="0"/>
                <a:cs typeface="Times New Roman" panose="02020603050405020304" pitchFamily="18" charset="0"/>
              </a:rPr>
              <a:t> фибрин </a:t>
            </a:r>
            <a:r>
              <a:rPr lang="ru-RU" sz="2400" dirty="0" err="1">
                <a:latin typeface="Times New Roman" panose="02020603050405020304" pitchFamily="18" charset="0"/>
                <a:cs typeface="Times New Roman" panose="02020603050405020304" pitchFamily="18" charset="0"/>
              </a:rPr>
              <a:t>желімін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бұзылған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оқшауланған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шеміршек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ақауларына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қолданады</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 </a:t>
            </a:r>
            <a:r>
              <a:rPr lang="ru-RU" sz="2400" dirty="0" err="1">
                <a:latin typeface="Times New Roman" panose="02020603050405020304" pitchFamily="18" charset="0"/>
                <a:cs typeface="Times New Roman" panose="02020603050405020304" pitchFamily="18" charset="0"/>
              </a:rPr>
              <a:t>Бейнені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көрсету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үшін</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http://youtu.be/CbZQ18Bvvtw </a:t>
            </a:r>
            <a:r>
              <a:rPr lang="ru-RU" sz="2400" dirty="0" err="1">
                <a:latin typeface="Times New Roman" panose="02020603050405020304" pitchFamily="18" charset="0"/>
                <a:cs typeface="Times New Roman" panose="02020603050405020304" pitchFamily="18" charset="0"/>
              </a:rPr>
              <a:t>сілтемесін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қараңыз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Науқастар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емдеуден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кейін</a:t>
            </a:r>
            <a:r>
              <a:rPr lang="ru-RU" sz="2400" dirty="0">
                <a:latin typeface="Times New Roman" panose="02020603050405020304" pitchFamily="18" charset="0"/>
                <a:cs typeface="Times New Roman" panose="02020603050405020304" pitchFamily="18" charset="0"/>
              </a:rPr>
              <a:t> 18 ай </a:t>
            </a:r>
            <a:r>
              <a:rPr lang="ru-RU" sz="2400" dirty="0" err="1">
                <a:latin typeface="Times New Roman" panose="02020603050405020304" pitchFamily="18" charset="0"/>
                <a:cs typeface="Times New Roman" panose="02020603050405020304" pitchFamily="18" charset="0"/>
              </a:rPr>
              <a:t>бойы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бақыланды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оңалту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бағдарламасына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ұшырады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Емдеуге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байланысты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жағымсыз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жағдайлар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табылған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барлық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пациенттер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статистикалық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маңызды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клиникалық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жақсаруды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көрсетті</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0173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TextBox 2">
            <a:extLst>
              <a:ext uri="{FF2B5EF4-FFF2-40B4-BE49-F238E27FC236}">
                <a16:creationId xmlns:a16="http://schemas.microsoft.com/office/drawing/2014/main" id="{BC151B5A-1832-438E-8DA9-8FE3BAF6C678}"/>
              </a:ext>
            </a:extLst>
          </p:cNvPr>
          <p:cNvSpPr txBox="1"/>
          <p:nvPr/>
        </p:nvSpPr>
        <p:spPr>
          <a:xfrm>
            <a:off x="1683956" y="2133600"/>
            <a:ext cx="4140772" cy="3777622"/>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sz="1600"/>
              <a:t>Бағдарламаланған өлімнің мезенхималық стромальды жасушадан секрециясы ‐ 1 лигандтар Т жасушасының иммуносупрессиясын реттейді</a:t>
            </a:r>
          </a:p>
        </p:txBody>
      </p:sp>
      <p:pic>
        <p:nvPicPr>
          <p:cNvPr id="4" name="Рисунок 3">
            <a:extLst>
              <a:ext uri="{FF2B5EF4-FFF2-40B4-BE49-F238E27FC236}">
                <a16:creationId xmlns:a16="http://schemas.microsoft.com/office/drawing/2014/main" id="{0F682ED2-5973-4354-87E9-4343CD4E0C53}"/>
              </a:ext>
            </a:extLst>
          </p:cNvPr>
          <p:cNvPicPr>
            <a:picLocks noChangeAspect="1"/>
          </p:cNvPicPr>
          <p:nvPr/>
        </p:nvPicPr>
        <p:blipFill rotWithShape="1">
          <a:blip r:embed="rId2"/>
          <a:srcRect l="21432" r="12300" b="-2"/>
          <a:stretch/>
        </p:blipFill>
        <p:spPr>
          <a:xfrm>
            <a:off x="6091916" y="10"/>
            <a:ext cx="6100084" cy="6857990"/>
          </a:xfrm>
          <a:prstGeom prst="rect">
            <a:avLst/>
          </a:prstGeom>
        </p:spPr>
      </p:pic>
    </p:spTree>
    <p:extLst>
      <p:ext uri="{BB962C8B-B14F-4D97-AF65-F5344CB8AC3E}">
        <p14:creationId xmlns:p14="http://schemas.microsoft.com/office/powerpoint/2010/main" val="232421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BBC200-CE72-44BC-B7FF-E94D3F6D1E6C}"/>
              </a:ext>
            </a:extLst>
          </p:cNvPr>
          <p:cNvSpPr txBox="1"/>
          <p:nvPr/>
        </p:nvSpPr>
        <p:spPr>
          <a:xfrm>
            <a:off x="1786598" y="802594"/>
            <a:ext cx="10114670" cy="4708981"/>
          </a:xfrm>
          <a:prstGeom prst="rect">
            <a:avLst/>
          </a:prstGeom>
          <a:noFill/>
        </p:spPr>
        <p:txBody>
          <a:bodyPr wrap="square">
            <a:spAutoFit/>
          </a:bodyPr>
          <a:lstStyle/>
          <a:p>
            <a:pPr algn="just"/>
            <a:r>
              <a:rPr lang="ru-RU" sz="2000" dirty="0" err="1">
                <a:latin typeface="Times New Roman" panose="02020603050405020304" pitchFamily="18" charset="0"/>
                <a:cs typeface="Times New Roman" panose="02020603050405020304" pitchFamily="18" charset="0"/>
              </a:rPr>
              <a:t>Мезенхималық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стромальды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жасушадан</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MSC) </a:t>
            </a:r>
            <a:r>
              <a:rPr lang="ru-RU" sz="2000" dirty="0" err="1">
                <a:latin typeface="Times New Roman" panose="02020603050405020304" pitchFamily="18" charset="0"/>
                <a:cs typeface="Times New Roman" panose="02020603050405020304" pitchFamily="18" charset="0"/>
              </a:rPr>
              <a:t>еритін</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PD-1 </a:t>
            </a:r>
            <a:r>
              <a:rPr lang="ru-RU" sz="2000" dirty="0" err="1">
                <a:latin typeface="Times New Roman" panose="02020603050405020304" pitchFamily="18" charset="0"/>
                <a:cs typeface="Times New Roman" panose="02020603050405020304" pitchFamily="18" charset="0"/>
              </a:rPr>
              <a:t>лигандары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алынған</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CD4 + T </a:t>
            </a:r>
            <a:r>
              <a:rPr lang="ru-RU" sz="2000" dirty="0" err="1">
                <a:latin typeface="Times New Roman" panose="02020603050405020304" pitchFamily="18" charset="0"/>
                <a:cs typeface="Times New Roman" panose="02020603050405020304" pitchFamily="18" charset="0"/>
              </a:rPr>
              <a:t>жасушаларының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активтену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күйі</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эффекторлық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функциясын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модуляциялайтын</a:t>
            </a:r>
            <a:r>
              <a:rPr lang="ru-RU" sz="2000" dirty="0">
                <a:latin typeface="Times New Roman" panose="02020603050405020304" pitchFamily="18" charset="0"/>
                <a:cs typeface="Times New Roman" panose="02020603050405020304" pitchFamily="18" charset="0"/>
              </a:rPr>
              <a:t> модель. Осы </a:t>
            </a:r>
            <a:r>
              <a:rPr lang="ru-RU" sz="2000" dirty="0" err="1">
                <a:latin typeface="Times New Roman" panose="02020603050405020304" pitchFamily="18" charset="0"/>
                <a:cs typeface="Times New Roman" panose="02020603050405020304" pitchFamily="18" charset="0"/>
              </a:rPr>
              <a:t>зерттеу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барысында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біз</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MSC </a:t>
            </a:r>
            <a:r>
              <a:rPr lang="ru-RU" sz="2000" dirty="0" err="1">
                <a:latin typeface="Times New Roman" panose="02020603050405020304" pitchFamily="18" charset="0"/>
                <a:cs typeface="Times New Roman" panose="02020603050405020304" pitchFamily="18" charset="0"/>
              </a:rPr>
              <a:t>активтендірілген</a:t>
            </a:r>
            <a:r>
              <a:rPr lang="ru-RU" sz="2000" dirty="0">
                <a:latin typeface="Times New Roman" panose="02020603050405020304" pitchFamily="18" charset="0"/>
                <a:cs typeface="Times New Roman" panose="02020603050405020304" pitchFamily="18" charset="0"/>
              </a:rPr>
              <a:t> Т-</a:t>
            </a:r>
            <a:r>
              <a:rPr lang="ru-RU" sz="2000" dirty="0" err="1">
                <a:latin typeface="Times New Roman" panose="02020603050405020304" pitchFamily="18" charset="0"/>
                <a:cs typeface="Times New Roman" panose="02020603050405020304" pitchFamily="18" charset="0"/>
              </a:rPr>
              <a:t>жасушалардан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бөлінетін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қабынуға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цитокиндерге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жауап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алатындығын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дәлелдедік</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MSCs </a:t>
            </a:r>
            <a:r>
              <a:rPr lang="ru-RU" sz="2000" dirty="0">
                <a:latin typeface="Times New Roman" panose="02020603050405020304" pitchFamily="18" charset="0"/>
                <a:cs typeface="Times New Roman" panose="02020603050405020304" pitchFamily="18" charset="0"/>
              </a:rPr>
              <a:t>осы </a:t>
            </a:r>
            <a:r>
              <a:rPr lang="ru-RU" sz="2000" dirty="0" err="1">
                <a:latin typeface="Times New Roman" panose="02020603050405020304" pitchFamily="18" charset="0"/>
                <a:cs typeface="Times New Roman" panose="02020603050405020304" pitchFamily="18" charset="0"/>
              </a:rPr>
              <a:t>ынталандыруға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жауап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ретінде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олардың</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PD ‐ L1 </a:t>
            </a:r>
            <a:r>
              <a:rPr lang="ru-RU" sz="2000" dirty="0">
                <a:latin typeface="Times New Roman" panose="02020603050405020304" pitchFamily="18" charset="0"/>
                <a:cs typeface="Times New Roman" panose="02020603050405020304" pitchFamily="18" charset="0"/>
              </a:rPr>
              <a:t>де, </a:t>
            </a:r>
            <a:r>
              <a:rPr lang="en-US" sz="2000" dirty="0">
                <a:latin typeface="Times New Roman" panose="02020603050405020304" pitchFamily="18" charset="0"/>
                <a:cs typeface="Times New Roman" panose="02020603050405020304" pitchFamily="18" charset="0"/>
              </a:rPr>
              <a:t>PD ‐ L2 </a:t>
            </a:r>
            <a:r>
              <a:rPr lang="ru-RU" sz="2000" dirty="0" err="1">
                <a:latin typeface="Times New Roman" panose="02020603050405020304" pitchFamily="18" charset="0"/>
                <a:cs typeface="Times New Roman" panose="02020603050405020304" pitchFamily="18" charset="0"/>
              </a:rPr>
              <a:t>секрециясын</a:t>
            </a:r>
            <a:r>
              <a:rPr lang="ru-RU" sz="2000" dirty="0">
                <a:latin typeface="Times New Roman" panose="02020603050405020304" pitchFamily="18" charset="0"/>
                <a:cs typeface="Times New Roman" panose="02020603050405020304" pitchFamily="18" charset="0"/>
              </a:rPr>
              <a:t> да </a:t>
            </a:r>
            <a:r>
              <a:rPr lang="ru-RU" sz="2000" dirty="0" err="1">
                <a:latin typeface="Times New Roman" panose="02020603050405020304" pitchFamily="18" charset="0"/>
                <a:cs typeface="Times New Roman" panose="02020603050405020304" pitchFamily="18" charset="0"/>
              </a:rPr>
              <a:t>реттейді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лигандтар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активтендірілген</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CD25 +) CD4 + T </a:t>
            </a:r>
            <a:r>
              <a:rPr lang="ru-RU" sz="2000" dirty="0" err="1">
                <a:latin typeface="Times New Roman" panose="02020603050405020304" pitchFamily="18" charset="0"/>
                <a:cs typeface="Times New Roman" panose="02020603050405020304" pitchFamily="18" charset="0"/>
              </a:rPr>
              <a:t>жасушаларының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бетіндегі</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PD ‐ 1 </a:t>
            </a:r>
            <a:r>
              <a:rPr lang="ru-RU" sz="2000" dirty="0" err="1">
                <a:latin typeface="Times New Roman" panose="02020603050405020304" pitchFamily="18" charset="0"/>
                <a:cs typeface="Times New Roman" panose="02020603050405020304" pitchFamily="18" charset="0"/>
              </a:rPr>
              <a:t>рецепторымен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тікелей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нәтижесінде</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CD25 </a:t>
            </a:r>
            <a:r>
              <a:rPr lang="ru-RU" sz="2000" dirty="0">
                <a:latin typeface="Times New Roman" panose="02020603050405020304" pitchFamily="18" charset="0"/>
                <a:cs typeface="Times New Roman" panose="02020603050405020304" pitchFamily="18" charset="0"/>
              </a:rPr>
              <a:t>пен </a:t>
            </a:r>
            <a:r>
              <a:rPr lang="en-US" sz="2000" dirty="0">
                <a:latin typeface="Times New Roman" panose="02020603050405020304" pitchFamily="18" charset="0"/>
                <a:cs typeface="Times New Roman" panose="02020603050405020304" pitchFamily="18" charset="0"/>
              </a:rPr>
              <a:t>PD ‐ 1 </a:t>
            </a:r>
            <a:r>
              <a:rPr lang="ru-RU" sz="2000" dirty="0" err="1">
                <a:latin typeface="Times New Roman" panose="02020603050405020304" pitchFamily="18" charset="0"/>
                <a:cs typeface="Times New Roman" panose="02020603050405020304" pitchFamily="18" charset="0"/>
              </a:rPr>
              <a:t>рецепторының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регуляциясы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жүреді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AKT </a:t>
            </a:r>
            <a:r>
              <a:rPr lang="ru-RU" sz="2000" dirty="0" err="1">
                <a:latin typeface="Times New Roman" panose="02020603050405020304" pitchFamily="18" charset="0"/>
                <a:cs typeface="Times New Roman" panose="02020603050405020304" pitchFamily="18" charset="0"/>
              </a:rPr>
              <a:t>жолын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басады</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AKT </a:t>
            </a:r>
            <a:r>
              <a:rPr lang="ru-RU" sz="2000" dirty="0" err="1">
                <a:latin typeface="Times New Roman" panose="02020603050405020304" pitchFamily="18" charset="0"/>
                <a:cs typeface="Times New Roman" panose="02020603050405020304" pitchFamily="18" charset="0"/>
              </a:rPr>
              <a:t>фосфорлануының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төмендеуі</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T308-</a:t>
            </a:r>
            <a:r>
              <a:rPr lang="ru-RU" sz="2000" dirty="0">
                <a:latin typeface="Times New Roman" panose="02020603050405020304" pitchFamily="18" charset="0"/>
                <a:cs typeface="Times New Roman" panose="02020603050405020304" pitchFamily="18" charset="0"/>
              </a:rPr>
              <a:t>де </a:t>
            </a:r>
            <a:r>
              <a:rPr lang="ru-RU" sz="2000" dirty="0" err="1">
                <a:latin typeface="Times New Roman" panose="02020603050405020304" pitchFamily="18" charset="0"/>
                <a:cs typeface="Times New Roman" panose="02020603050405020304" pitchFamily="18" charset="0"/>
              </a:rPr>
              <a:t>байқалады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FOXO3 </a:t>
            </a:r>
            <a:r>
              <a:rPr lang="ru-RU" sz="2000" dirty="0">
                <a:latin typeface="Times New Roman" panose="02020603050405020304" pitchFamily="18" charset="0"/>
                <a:cs typeface="Times New Roman" panose="02020603050405020304" pitchFamily="18" charset="0"/>
              </a:rPr>
              <a:t>транскрипция </a:t>
            </a:r>
            <a:r>
              <a:rPr lang="ru-RU" sz="2000" dirty="0" err="1">
                <a:latin typeface="Times New Roman" panose="02020603050405020304" pitchFamily="18" charset="0"/>
                <a:cs typeface="Times New Roman" panose="02020603050405020304" pitchFamily="18" charset="0"/>
              </a:rPr>
              <a:t>коэффициентінің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реттелуіне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әкеледі</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CD25 </a:t>
            </a:r>
            <a:r>
              <a:rPr lang="ru-RU" sz="2000" dirty="0" err="1">
                <a:latin typeface="Times New Roman" panose="02020603050405020304" pitchFamily="18" charset="0"/>
                <a:cs typeface="Times New Roman" panose="02020603050405020304" pitchFamily="18" charset="0"/>
              </a:rPr>
              <a:t>экспрессиясының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төмендеуі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IL-2 </a:t>
            </a:r>
            <a:r>
              <a:rPr lang="ru-RU" sz="2000" dirty="0" err="1">
                <a:latin typeface="Times New Roman" panose="02020603050405020304" pitchFamily="18" charset="0"/>
                <a:cs typeface="Times New Roman" panose="02020603050405020304" pitchFamily="18" charset="0"/>
              </a:rPr>
              <a:t>секрециясы</a:t>
            </a:r>
            <a:r>
              <a:rPr lang="ru-RU" sz="2000" dirty="0">
                <a:latin typeface="Times New Roman" panose="02020603050405020304" pitchFamily="18" charset="0"/>
                <a:cs typeface="Times New Roman" panose="02020603050405020304" pitchFamily="18" charset="0"/>
              </a:rPr>
              <a:t> Т-</a:t>
            </a:r>
            <a:r>
              <a:rPr lang="ru-RU" sz="2000" dirty="0" err="1">
                <a:latin typeface="Times New Roman" panose="02020603050405020304" pitchFamily="18" charset="0"/>
                <a:cs typeface="Times New Roman" panose="02020603050405020304" pitchFamily="18" charset="0"/>
              </a:rPr>
              <a:t>жасушаның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активтендірілген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күйін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сақтайтын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ауто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паракринді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циклдеріне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кедергі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келтіреді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төменгі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эффекттер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ақыр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соңында</a:t>
            </a:r>
            <a:r>
              <a:rPr lang="ru-RU" sz="2000" dirty="0">
                <a:latin typeface="Times New Roman" panose="02020603050405020304" pitchFamily="18" charset="0"/>
                <a:cs typeface="Times New Roman" panose="02020603050405020304" pitchFamily="18" charset="0"/>
              </a:rPr>
              <a:t> Т-</a:t>
            </a:r>
            <a:r>
              <a:rPr lang="ru-RU" sz="2000" dirty="0" err="1">
                <a:latin typeface="Times New Roman" panose="02020603050405020304" pitchFamily="18" charset="0"/>
                <a:cs typeface="Times New Roman" panose="02020603050405020304" pitchFamily="18" charset="0"/>
              </a:rPr>
              <a:t>жасушасының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активтенуінің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төмендеуімен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PD-1 </a:t>
            </a:r>
            <a:r>
              <a:rPr lang="ru-RU" sz="2000" dirty="0" err="1">
                <a:latin typeface="Times New Roman" panose="02020603050405020304" pitchFamily="18" charset="0"/>
                <a:cs typeface="Times New Roman" panose="02020603050405020304" pitchFamily="18" charset="0"/>
              </a:rPr>
              <a:t>жасуша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бетінің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экспрессиясымен</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IL ‐ 2 </a:t>
            </a:r>
            <a:r>
              <a:rPr lang="ru-RU" sz="2000" dirty="0" err="1">
                <a:latin typeface="Times New Roman" panose="02020603050405020304" pitchFamily="18" charset="0"/>
                <a:cs typeface="Times New Roman" panose="02020603050405020304" pitchFamily="18" charset="0"/>
              </a:rPr>
              <a:t>түзілуімен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көбеюімен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тіршілік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етуімен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аяқталады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Қысқартулар</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IL ‐ 2, </a:t>
            </a:r>
            <a:r>
              <a:rPr lang="ru-RU" sz="2000" dirty="0">
                <a:latin typeface="Times New Roman" panose="02020603050405020304" pitchFamily="18" charset="0"/>
                <a:cs typeface="Times New Roman" panose="02020603050405020304" pitchFamily="18" charset="0"/>
              </a:rPr>
              <a:t>интерлейкин ‐ 2; </a:t>
            </a:r>
            <a:r>
              <a:rPr lang="en-US" sz="2000" dirty="0" err="1">
                <a:latin typeface="Times New Roman" panose="02020603050405020304" pitchFamily="18" charset="0"/>
                <a:cs typeface="Times New Roman" panose="02020603050405020304" pitchFamily="18" charset="0"/>
              </a:rPr>
              <a:t>sPD</a:t>
            </a:r>
            <a:r>
              <a:rPr lang="en-US" sz="2000" dirty="0">
                <a:latin typeface="Times New Roman" panose="02020603050405020304" pitchFamily="18" charset="0"/>
                <a:cs typeface="Times New Roman" panose="02020603050405020304" pitchFamily="18" charset="0"/>
              </a:rPr>
              <a:t> ‐ L1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sPD</a:t>
            </a:r>
            <a:r>
              <a:rPr lang="en-US" sz="2000" dirty="0">
                <a:latin typeface="Times New Roman" panose="02020603050405020304" pitchFamily="18" charset="0"/>
                <a:cs typeface="Times New Roman" panose="02020603050405020304" pitchFamily="18" charset="0"/>
              </a:rPr>
              <a:t> ‐ L2, </a:t>
            </a:r>
            <a:r>
              <a:rPr lang="ru-RU" sz="2000" dirty="0" err="1">
                <a:latin typeface="Times New Roman" panose="02020603050405020304" pitchFamily="18" charset="0"/>
                <a:cs typeface="Times New Roman" panose="02020603050405020304" pitchFamily="18" charset="0"/>
              </a:rPr>
              <a:t>еритін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бағдарламаланған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өлім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лигандары</a:t>
            </a:r>
            <a:r>
              <a:rPr lang="ru-RU" sz="2000" dirty="0">
                <a:latin typeface="Times New Roman" panose="02020603050405020304" pitchFamily="18" charset="0"/>
                <a:cs typeface="Times New Roman" panose="02020603050405020304" pitchFamily="18" charset="0"/>
              </a:rPr>
              <a:t> 1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2; </a:t>
            </a:r>
            <a:r>
              <a:rPr lang="en-US" sz="2000" dirty="0">
                <a:latin typeface="Times New Roman" panose="02020603050405020304" pitchFamily="18" charset="0"/>
                <a:cs typeface="Times New Roman" panose="02020603050405020304" pitchFamily="18" charset="0"/>
              </a:rPr>
              <a:t>TCR, T-</a:t>
            </a:r>
            <a:r>
              <a:rPr lang="ru-RU" sz="2000" dirty="0" err="1">
                <a:latin typeface="Times New Roman" panose="02020603050405020304" pitchFamily="18" charset="0"/>
                <a:cs typeface="Times New Roman" panose="02020603050405020304" pitchFamily="18" charset="0"/>
              </a:rPr>
              <a:t>жасуша</a:t>
            </a:r>
            <a:r>
              <a:rPr lang="ru-RU" sz="2000" dirty="0">
                <a:latin typeface="Times New Roman" panose="02020603050405020304" pitchFamily="18" charset="0"/>
                <a:cs typeface="Times New Roman" panose="02020603050405020304" pitchFamily="18" charset="0"/>
              </a:rPr>
              <a:t> рецепторы.</a:t>
            </a:r>
          </a:p>
        </p:txBody>
      </p:sp>
    </p:spTree>
    <p:extLst>
      <p:ext uri="{BB962C8B-B14F-4D97-AF65-F5344CB8AC3E}">
        <p14:creationId xmlns:p14="http://schemas.microsoft.com/office/powerpoint/2010/main" val="1464457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0" name="Rectangle 39">
            <a:extLst>
              <a:ext uri="{FF2B5EF4-FFF2-40B4-BE49-F238E27FC236}">
                <a16:creationId xmlns:a16="http://schemas.microsoft.com/office/drawing/2014/main" id="{19FE08D8-CEA0-461E-870A-02CD15D9B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id="{27018161-547E-48F7-A0D9-272C9EA5B3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6EDB52D-AC0A-40DF-8079-2357625643F2}"/>
              </a:ext>
            </a:extLst>
          </p:cNvPr>
          <p:cNvSpPr txBox="1"/>
          <p:nvPr/>
        </p:nvSpPr>
        <p:spPr>
          <a:xfrm>
            <a:off x="4706578" y="589722"/>
            <a:ext cx="6798033" cy="5321500"/>
          </a:xfrm>
          <a:prstGeom prst="rect">
            <a:avLst/>
          </a:prstGeom>
        </p:spPr>
        <p:txBody>
          <a:bodyPr vert="horz" lIns="91440" tIns="45720" rIns="91440" bIns="45720" rtlCol="0" anchor="ctr">
            <a:normAutofit/>
          </a:bodyPr>
          <a:lstStyle/>
          <a:p>
            <a:pPr>
              <a:spcBef>
                <a:spcPts val="1000"/>
              </a:spcBef>
              <a:buClr>
                <a:schemeClr val="accent1"/>
              </a:buClr>
              <a:buFont typeface="Wingdings 3" charset="2"/>
              <a:buChar char=""/>
            </a:pPr>
            <a:r>
              <a:rPr lang="en-US">
                <a:solidFill>
                  <a:schemeClr val="tx1">
                    <a:lumMod val="75000"/>
                    <a:lumOff val="25000"/>
                  </a:schemeClr>
                </a:solidFill>
              </a:rPr>
              <a:t>Мезенхималық бағаналы жасушалары (MSC) ретінде белгілі мезенхималық стромальды жасушалар немесе дәрілік жасушалар болып табылады мультипотентті стромальды жасушалар мүмкін саралау жасуша түрлеріне, соның ішінде остеобласттар (сүйек жасушалары), хондроциттер (шеміршек жасушалары), миоциттер (бұлшықет жасушалары) және адипоциттер (пайда болатын май жасушалары) май майы)</a:t>
            </a:r>
          </a:p>
        </p:txBody>
      </p:sp>
    </p:spTree>
    <p:extLst>
      <p:ext uri="{BB962C8B-B14F-4D97-AF65-F5344CB8AC3E}">
        <p14:creationId xmlns:p14="http://schemas.microsoft.com/office/powerpoint/2010/main" val="1552873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3E6B1D8-4688-405A-93FE-D4F7B4F2629F}"/>
              </a:ext>
            </a:extLst>
          </p:cNvPr>
          <p:cNvPicPr>
            <a:picLocks noChangeAspect="1"/>
          </p:cNvPicPr>
          <p:nvPr/>
        </p:nvPicPr>
        <p:blipFill>
          <a:blip r:embed="rId2"/>
          <a:stretch>
            <a:fillRect/>
          </a:stretch>
        </p:blipFill>
        <p:spPr>
          <a:xfrm>
            <a:off x="2095940" y="576262"/>
            <a:ext cx="4286250" cy="5705475"/>
          </a:xfrm>
          <a:prstGeom prst="rect">
            <a:avLst/>
          </a:prstGeom>
        </p:spPr>
      </p:pic>
      <p:sp>
        <p:nvSpPr>
          <p:cNvPr id="4" name="TextBox 3">
            <a:extLst>
              <a:ext uri="{FF2B5EF4-FFF2-40B4-BE49-F238E27FC236}">
                <a16:creationId xmlns:a16="http://schemas.microsoft.com/office/drawing/2014/main" id="{923A48DC-116E-4BDA-BD74-CFC2119A3DF8}"/>
              </a:ext>
            </a:extLst>
          </p:cNvPr>
          <p:cNvSpPr txBox="1"/>
          <p:nvPr/>
        </p:nvSpPr>
        <p:spPr>
          <a:xfrm>
            <a:off x="6382190" y="2112723"/>
            <a:ext cx="6098344" cy="1200329"/>
          </a:xfrm>
          <a:prstGeom prst="rect">
            <a:avLst/>
          </a:prstGeom>
          <a:noFill/>
        </p:spPr>
        <p:txBody>
          <a:bodyPr wrap="square">
            <a:spAutoFit/>
          </a:bodyPr>
          <a:lstStyle/>
          <a:p>
            <a:r>
              <a:rPr lang="ru-RU" dirty="0"/>
              <a:t> </a:t>
            </a:r>
            <a:r>
              <a:rPr lang="ru-RU" sz="2400" dirty="0" err="1">
                <a:latin typeface="Times New Roman" panose="02020603050405020304" pitchFamily="18" charset="0"/>
                <a:cs typeface="Times New Roman" panose="02020603050405020304" pitchFamily="18" charset="0"/>
              </a:rPr>
              <a:t>электронды</a:t>
            </a:r>
            <a:r>
              <a:rPr lang="ru-RU" sz="2400" dirty="0">
                <a:latin typeface="Times New Roman" panose="02020603050405020304" pitchFamily="18" charset="0"/>
                <a:cs typeface="Times New Roman" panose="02020603050405020304" pitchFamily="18" charset="0"/>
              </a:rPr>
              <a:t> микрограф </a:t>
            </a:r>
            <a:r>
              <a:rPr lang="ru-RU" sz="2400" dirty="0" err="1">
                <a:latin typeface="Times New Roman" panose="02020603050405020304" pitchFamily="18" charset="0"/>
                <a:cs typeface="Times New Roman" panose="02020603050405020304" pitchFamily="18" charset="0"/>
              </a:rPr>
              <a:t>типтік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көрінетін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мезенхималық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бағаналы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жасушасының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ультрақұрылымдық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сипаттамасы</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02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40922-0FEA-408B-8E75-7DA67CF6E72C}"/>
              </a:ext>
            </a:extLst>
          </p:cNvPr>
          <p:cNvSpPr txBox="1"/>
          <p:nvPr/>
        </p:nvSpPr>
        <p:spPr>
          <a:xfrm>
            <a:off x="1842867" y="766732"/>
            <a:ext cx="8173330" cy="3477875"/>
          </a:xfrm>
          <a:prstGeom prst="rect">
            <a:avLst/>
          </a:prstGeom>
          <a:noFill/>
        </p:spPr>
        <p:txBody>
          <a:bodyPr wrap="square">
            <a:spAutoFit/>
          </a:bodyPr>
          <a:lstStyle/>
          <a:p>
            <a:pPr algn="just"/>
            <a:r>
              <a:rPr lang="ru-RU" sz="2000" dirty="0" err="1">
                <a:latin typeface="Times New Roman" panose="02020603050405020304" pitchFamily="18" charset="0"/>
                <a:cs typeface="Times New Roman" panose="02020603050405020304" pitchFamily="18" charset="0"/>
              </a:rPr>
              <a:t>Морфологиясы</a:t>
            </a:r>
            <a:endParaRPr lang="ru-RU" sz="2000" dirty="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a:p>
            <a:pPr algn="just"/>
            <a:r>
              <a:rPr lang="ru-RU" sz="2000" dirty="0" err="1">
                <a:latin typeface="Times New Roman" panose="02020603050405020304" pitchFamily="18" charset="0"/>
                <a:cs typeface="Times New Roman" panose="02020603050405020304" pitchFamily="18" charset="0"/>
              </a:rPr>
              <a:t>Мезенхималық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бағаналы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морфологиялық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жағынан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ұсақ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келетіндігімен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сипатталады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денесі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ұзын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жіңішке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құрылымына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келетін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болсақ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айқын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көрініп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ядро,дәр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ортасында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орналасқан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ядроға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айқын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көрініс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беретін</a:t>
            </a:r>
            <a:r>
              <a:rPr lang="ru-RU" sz="2000" dirty="0">
                <a:latin typeface="Times New Roman" panose="02020603050405020304" pitchFamily="18" charset="0"/>
                <a:cs typeface="Times New Roman" panose="02020603050405020304" pitchFamily="18" charset="0"/>
              </a:rPr>
              <a:t> хроматин </a:t>
            </a:r>
            <a:r>
              <a:rPr lang="ru-RU" sz="2000" dirty="0" err="1">
                <a:latin typeface="Times New Roman" panose="02020603050405020304" pitchFamily="18" charset="0"/>
                <a:cs typeface="Times New Roman" panose="02020603050405020304" pitchFamily="18" charset="0"/>
              </a:rPr>
              <a:t>бөлшектері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болады.Жасушада</a:t>
            </a:r>
            <a:r>
              <a:rPr lang="ru-RU" sz="2000" dirty="0">
                <a:latin typeface="Times New Roman" panose="02020603050405020304" pitchFamily="18" charset="0"/>
                <a:cs typeface="Times New Roman" panose="02020603050405020304" pitchFamily="18" charset="0"/>
              </a:rPr>
              <a:t> аз </a:t>
            </a:r>
            <a:r>
              <a:rPr lang="ru-RU" sz="2000" dirty="0" err="1">
                <a:latin typeface="Times New Roman" panose="02020603050405020304" pitchFamily="18" charset="0"/>
                <a:cs typeface="Times New Roman" panose="02020603050405020304" pitchFamily="18" charset="0"/>
              </a:rPr>
              <a:t>мөлшерде</a:t>
            </a:r>
            <a:r>
              <a:rPr lang="ru-RU" sz="2000" dirty="0">
                <a:latin typeface="Times New Roman" panose="02020603050405020304" pitchFamily="18" charset="0"/>
                <a:cs typeface="Times New Roman" panose="02020603050405020304" pitchFamily="18" charset="0"/>
              </a:rPr>
              <a:t> Гольджи аппараты, </a:t>
            </a:r>
            <a:r>
              <a:rPr lang="ru-RU" sz="2000" dirty="0" err="1">
                <a:latin typeface="Times New Roman" panose="02020603050405020304" pitchFamily="18" charset="0"/>
                <a:cs typeface="Times New Roman" panose="02020603050405020304" pitchFamily="18" charset="0"/>
              </a:rPr>
              <a:t>эноплазмалық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тор,митохондрия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полирибосомалар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болады</a:t>
            </a:r>
            <a:r>
              <a:rPr lang="ru-RU" sz="2000" dirty="0">
                <a:latin typeface="Times New Roman" panose="02020603050405020304" pitchFamily="18" charset="0"/>
                <a:cs typeface="Times New Roman" panose="02020603050405020304" pitchFamily="18" charset="0"/>
              </a:rPr>
              <a:t>.</a:t>
            </a:r>
          </a:p>
          <a:p>
            <a:pPr algn="just"/>
            <a:r>
              <a:rPr lang="ru-RU" sz="2000" dirty="0" err="1">
                <a:latin typeface="Times New Roman" panose="02020603050405020304" pitchFamily="18" charset="0"/>
                <a:cs typeface="Times New Roman" panose="02020603050405020304" pitchFamily="18" charset="0"/>
              </a:rPr>
              <a:t>Ұзын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жіңішке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ретикулярлы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фибриллалар</a:t>
            </a:r>
            <a:r>
              <a:rPr lang="ru-RU" sz="2000" dirty="0">
                <a:latin typeface="Times New Roman" panose="02020603050405020304" pitchFamily="18" charset="0"/>
                <a:cs typeface="Times New Roman" panose="02020603050405020304" pitchFamily="18" charset="0"/>
              </a:rPr>
              <a:t>, коллаген </a:t>
            </a:r>
            <a:r>
              <a:rPr lang="ru-RU" sz="2000" dirty="0" err="1">
                <a:latin typeface="Times New Roman" panose="02020603050405020304" pitchFamily="18" charset="0"/>
                <a:cs typeface="Times New Roman" panose="02020603050405020304" pitchFamily="18" charset="0"/>
              </a:rPr>
              <a:t>фибриллалар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таралған</a:t>
            </a: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82582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CE81F6-DBE1-41EF-8F44-AE36EB097AE4}"/>
              </a:ext>
            </a:extLst>
          </p:cNvPr>
          <p:cNvSpPr txBox="1"/>
          <p:nvPr/>
        </p:nvSpPr>
        <p:spPr>
          <a:xfrm>
            <a:off x="1941341" y="889843"/>
            <a:ext cx="9847385" cy="5355312"/>
          </a:xfrm>
          <a:prstGeom prst="rect">
            <a:avLst/>
          </a:prstGeom>
          <a:noFill/>
        </p:spPr>
        <p:txBody>
          <a:bodyPr wrap="square">
            <a:spAutoFit/>
          </a:bodyPr>
          <a:lstStyle/>
          <a:p>
            <a:pPr algn="just"/>
            <a:r>
              <a:rPr lang="ru-RU" dirty="0" err="1">
                <a:latin typeface="Times New Roman" panose="02020603050405020304" pitchFamily="18" charset="0"/>
                <a:cs typeface="Times New Roman" panose="02020603050405020304" pitchFamily="18" charset="0"/>
              </a:rPr>
              <a:t>Иммуномодуляциялық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әсерлер</a:t>
            </a: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MSCs </a:t>
            </a:r>
            <a:r>
              <a:rPr lang="ru-RU" dirty="0" err="1">
                <a:latin typeface="Times New Roman" panose="02020603050405020304" pitchFamily="18" charset="0"/>
                <a:cs typeface="Times New Roman" panose="02020603050405020304" pitchFamily="18" charset="0"/>
              </a:rPr>
              <a:t>туа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біткен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ерекше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етеді</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MSCs </a:t>
            </a:r>
            <a:r>
              <a:rPr lang="ru-RU" dirty="0" err="1">
                <a:latin typeface="Times New Roman" panose="02020603050405020304" pitchFamily="18" charset="0"/>
                <a:cs typeface="Times New Roman" panose="02020603050405020304" pitchFamily="18" charset="0"/>
              </a:rPr>
              <a:t>көптеген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иммуномодулярлық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молекулалар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шығарады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ішінде</a:t>
            </a:r>
            <a:r>
              <a:rPr lang="ru-RU" dirty="0">
                <a:latin typeface="Times New Roman" panose="02020603050405020304" pitchFamily="18" charset="0"/>
                <a:cs typeface="Times New Roman" panose="02020603050405020304" pitchFamily="18" charset="0"/>
              </a:rPr>
              <a:t> простагландин </a:t>
            </a:r>
            <a:r>
              <a:rPr lang="en-US" dirty="0">
                <a:latin typeface="Times New Roman" panose="02020603050405020304" pitchFamily="18" charset="0"/>
                <a:cs typeface="Times New Roman" panose="02020603050405020304" pitchFamily="18" charset="0"/>
              </a:rPr>
              <a:t>E2 (PGE2), </a:t>
            </a:r>
            <a:r>
              <a:rPr lang="ru-RU" dirty="0">
                <a:latin typeface="Times New Roman" panose="02020603050405020304" pitchFamily="18" charset="0"/>
                <a:cs typeface="Times New Roman" panose="02020603050405020304" pitchFamily="18" charset="0"/>
              </a:rPr>
              <a:t>азот </a:t>
            </a:r>
            <a:r>
              <a:rPr lang="ru-RU" dirty="0" err="1">
                <a:latin typeface="Times New Roman" panose="02020603050405020304" pitchFamily="18" charset="0"/>
                <a:cs typeface="Times New Roman" panose="02020603050405020304" pitchFamily="18" charset="0"/>
              </a:rPr>
              <a:t>оксиді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индолеамин</a:t>
            </a:r>
            <a:r>
              <a:rPr lang="ru-RU" dirty="0">
                <a:latin typeface="Times New Roman" panose="02020603050405020304" pitchFamily="18" charset="0"/>
                <a:cs typeface="Times New Roman" panose="02020603050405020304" pitchFamily="18" charset="0"/>
              </a:rPr>
              <a:t> 2,3-диоксигеназа , интерлейкин 6 (</a:t>
            </a:r>
            <a:r>
              <a:rPr lang="en-US" dirty="0">
                <a:latin typeface="Times New Roman" panose="02020603050405020304" pitchFamily="18" charset="0"/>
                <a:cs typeface="Times New Roman" panose="02020603050405020304" pitchFamily="18" charset="0"/>
              </a:rPr>
              <a:t>IL-6)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беткі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белгілер</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FasL</a:t>
            </a:r>
            <a:r>
              <a:rPr lang="en-US" dirty="0">
                <a:latin typeface="Times New Roman" panose="02020603050405020304" pitchFamily="18" charset="0"/>
                <a:cs typeface="Times New Roman" panose="02020603050405020304" pitchFamily="18" charset="0"/>
              </a:rPr>
              <a:t>, PD-L1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PD-L2.</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MSCs </a:t>
            </a:r>
            <a:r>
              <a:rPr lang="ru-RU" dirty="0" err="1">
                <a:latin typeface="Times New Roman" panose="02020603050405020304" pitchFamily="18" charset="0"/>
                <a:cs typeface="Times New Roman" panose="02020603050405020304" pitchFamily="18" charset="0"/>
              </a:rPr>
              <a:t>туа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біткен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иммунитеттегі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макрофагтарға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нейтрофилдерге</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NK </a:t>
            </a:r>
            <a:r>
              <a:rPr lang="ru-RU" dirty="0" err="1">
                <a:latin typeface="Times New Roman" panose="02020603050405020304" pitchFamily="18" charset="0"/>
                <a:cs typeface="Times New Roman" panose="02020603050405020304" pitchFamily="18" charset="0"/>
              </a:rPr>
              <a:t>жасушаларына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маст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дендритті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етеді</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MSCs </a:t>
            </a:r>
            <a:r>
              <a:rPr lang="ru-RU" dirty="0" err="1">
                <a:latin typeface="Times New Roman" panose="02020603050405020304" pitchFamily="18" charset="0"/>
                <a:cs typeface="Times New Roman" panose="02020603050405020304" pitchFamily="18" charset="0"/>
              </a:rPr>
              <a:t>жарақат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көшуге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қабілетті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қабынуға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әсерімен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сипатталатын</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M2 </a:t>
            </a:r>
            <a:r>
              <a:rPr lang="ru-RU" dirty="0" err="1">
                <a:latin typeface="Times New Roman" panose="02020603050405020304" pitchFamily="18" charset="0"/>
                <a:cs typeface="Times New Roman" panose="02020603050405020304" pitchFamily="18" charset="0"/>
              </a:rPr>
              <a:t>фенотипіндегі</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PGE2 </a:t>
            </a:r>
            <a:r>
              <a:rPr lang="ru-RU" dirty="0" err="1">
                <a:latin typeface="Times New Roman" panose="02020603050405020304" pitchFamily="18" charset="0"/>
                <a:cs typeface="Times New Roman" panose="02020603050405020304" pitchFamily="18" charset="0"/>
              </a:rPr>
              <a:t>макрофагтары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поляризацияланады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қарай</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PGE2 </a:t>
            </a:r>
            <a:r>
              <a:rPr lang="ru-RU" dirty="0" err="1">
                <a:latin typeface="Times New Roman" panose="02020603050405020304" pitchFamily="18" charset="0"/>
                <a:cs typeface="Times New Roman" panose="02020603050405020304" pitchFamily="18" charset="0"/>
              </a:rPr>
              <a:t>діңгекті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дегрануляция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TNF-</a:t>
            </a:r>
            <a:r>
              <a:rPr lang="el-GR" dirty="0">
                <a:latin typeface="Times New Roman" panose="02020603050405020304" pitchFamily="18" charset="0"/>
                <a:cs typeface="Times New Roman" panose="02020603050405020304" pitchFamily="18" charset="0"/>
              </a:rPr>
              <a:t>α </a:t>
            </a:r>
            <a:r>
              <a:rPr lang="ru-RU" dirty="0" err="1">
                <a:latin typeface="Times New Roman" panose="02020603050405020304" pitchFamily="18" charset="0"/>
                <a:cs typeface="Times New Roman" panose="02020603050405020304" pitchFamily="18" charset="0"/>
              </a:rPr>
              <a:t>түзу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қабілетін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тежейді</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NK </a:t>
            </a:r>
            <a:r>
              <a:rPr lang="ru-RU" dirty="0" err="1">
                <a:latin typeface="Times New Roman" panose="02020603050405020304" pitchFamily="18" charset="0"/>
                <a:cs typeface="Times New Roman" panose="02020603050405020304" pitchFamily="18" charset="0"/>
              </a:rPr>
              <a:t>жасушаларының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көбеюі</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цитотоксикалық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белсенділігі</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PGE2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IDO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тежеледі</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MSCs </a:t>
            </a:r>
            <a:r>
              <a:rPr lang="ru-RU" dirty="0" err="1">
                <a:latin typeface="Times New Roman" panose="02020603050405020304" pitchFamily="18" charset="0"/>
                <a:cs typeface="Times New Roman" panose="02020603050405020304" pitchFamily="18" charset="0"/>
              </a:rPr>
              <a:t>сонымен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қатар</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NK </a:t>
            </a:r>
            <a:r>
              <a:rPr lang="ru-RU" dirty="0" err="1">
                <a:latin typeface="Times New Roman" panose="02020603050405020304" pitchFamily="18" charset="0"/>
                <a:cs typeface="Times New Roman" panose="02020603050405020304" pitchFamily="18" charset="0"/>
              </a:rPr>
              <a:t>жасушалық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рецепторларының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экспрессиясын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төмендетеді</a:t>
            </a:r>
            <a:r>
              <a:rPr lang="ru-RU"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NKG2D, NKp44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NKp30. MSCs IL-6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IL-8 </a:t>
            </a:r>
            <a:r>
              <a:rPr lang="ru-RU" dirty="0" err="1">
                <a:latin typeface="Times New Roman" panose="02020603050405020304" pitchFamily="18" charset="0"/>
                <a:cs typeface="Times New Roman" panose="02020603050405020304" pitchFamily="18" charset="0"/>
              </a:rPr>
              <a:t>цитокиндерін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шығару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тыныс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алауын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нейтрофилдердің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апоптозын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тежейді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Дендритті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бетінің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маркерлерінің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дифференциациясы</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экспрессиясын</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MSCs IL-6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PGE2 </a:t>
            </a:r>
            <a:r>
              <a:rPr lang="ru-RU" dirty="0" err="1">
                <a:latin typeface="Times New Roman" panose="02020603050405020304" pitchFamily="18" charset="0"/>
                <a:cs typeface="Times New Roman" panose="02020603050405020304" pitchFamily="18" charset="0"/>
              </a:rPr>
              <a:t>тежейді</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MSC-</a:t>
            </a:r>
            <a:r>
              <a:rPr lang="ru-RU" dirty="0" err="1">
                <a:latin typeface="Times New Roman" panose="02020603050405020304" pitchFamily="18" charset="0"/>
                <a:cs typeface="Times New Roman" panose="02020603050405020304" pitchFamily="18" charset="0"/>
              </a:rPr>
              <a:t>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иммуносупрессивтік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әсерлері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қатар</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IL-10-</a:t>
            </a:r>
            <a:r>
              <a:rPr lang="ru-RU" dirty="0" err="1">
                <a:latin typeface="Times New Roman" panose="02020603050405020304" pitchFamily="18" charset="0"/>
                <a:cs typeface="Times New Roman" panose="02020603050405020304" pitchFamily="18" charset="0"/>
              </a:rPr>
              <a:t>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тәуелді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a:t>
            </a:r>
            <a:r>
              <a:rPr lang="ru-RU" dirty="0">
                <a:latin typeface="Times New Roman" panose="02020603050405020304" pitchFamily="18" charset="0"/>
                <a:cs typeface="Times New Roman" panose="02020603050405020304" pitchFamily="18" charset="0"/>
              </a:rPr>
              <a:t> оны </a:t>
            </a:r>
            <a:r>
              <a:rPr lang="ru-RU" dirty="0" err="1">
                <a:latin typeface="Times New Roman" panose="02020603050405020304" pitchFamily="18" charset="0"/>
                <a:cs typeface="Times New Roman" panose="02020603050405020304" pitchFamily="18" charset="0"/>
              </a:rPr>
              <a:t>жалғыз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шығаратыны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оны </a:t>
            </a:r>
            <a:r>
              <a:rPr lang="ru-RU" dirty="0" err="1">
                <a:latin typeface="Times New Roman" panose="02020603050405020304" pitchFamily="18" charset="0"/>
                <a:cs typeface="Times New Roman" panose="02020603050405020304" pitchFamily="18" charset="0"/>
              </a:rPr>
              <a:t>жасау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ынталандыратыны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белгісіз</a:t>
            </a:r>
            <a:r>
              <a:rPr lang="ru-RU"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176850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FF1AAF-9C6E-46D6-A208-A407952D623A}"/>
              </a:ext>
            </a:extLst>
          </p:cNvPr>
          <p:cNvSpPr txBox="1"/>
          <p:nvPr/>
        </p:nvSpPr>
        <p:spPr>
          <a:xfrm>
            <a:off x="1769012" y="732084"/>
            <a:ext cx="9316330" cy="3785652"/>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MSC </a:t>
            </a:r>
            <a:r>
              <a:rPr lang="ru-RU" sz="2400" dirty="0">
                <a:latin typeface="Times New Roman" panose="02020603050405020304" pitchFamily="18" charset="0"/>
                <a:cs typeface="Times New Roman" panose="02020603050405020304" pitchFamily="18" charset="0"/>
              </a:rPr>
              <a:t>Т-</a:t>
            </a:r>
            <a:r>
              <a:rPr lang="ru-RU" sz="2400" dirty="0" err="1">
                <a:latin typeface="Times New Roman" panose="02020603050405020304" pitchFamily="18" charset="0"/>
                <a:cs typeface="Times New Roman" panose="02020603050405020304" pitchFamily="18" charset="0"/>
              </a:rPr>
              <a:t>лимфоциттердің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бетіне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жабысуына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мүмкіндік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беретін</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VCAM-1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ICAM-1 </a:t>
            </a:r>
            <a:r>
              <a:rPr lang="ru-RU" sz="2400" dirty="0">
                <a:latin typeface="Times New Roman" panose="02020603050405020304" pitchFamily="18" charset="0"/>
                <a:cs typeface="Times New Roman" panose="02020603050405020304" pitchFamily="18" charset="0"/>
              </a:rPr>
              <a:t>адгезия </a:t>
            </a:r>
            <a:r>
              <a:rPr lang="ru-RU" sz="2400" dirty="0" err="1">
                <a:latin typeface="Times New Roman" panose="02020603050405020304" pitchFamily="18" charset="0"/>
                <a:cs typeface="Times New Roman" panose="02020603050405020304" pitchFamily="18" charset="0"/>
              </a:rPr>
              <a:t>молекулаларын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көрсетеді</a:t>
            </a:r>
            <a:r>
              <a:rPr lang="ru-RU" sz="2400" dirty="0">
                <a:latin typeface="Times New Roman" panose="02020603050405020304" pitchFamily="18" charset="0"/>
                <a:cs typeface="Times New Roman" panose="02020603050405020304" pitchFamily="18" charset="0"/>
              </a:rPr>
              <a:t>. Сонда </a:t>
            </a:r>
            <a:r>
              <a:rPr lang="en-US" sz="2400" dirty="0">
                <a:latin typeface="Times New Roman" panose="02020603050405020304" pitchFamily="18" charset="0"/>
                <a:cs typeface="Times New Roman" panose="02020603050405020304" pitchFamily="18" charset="0"/>
              </a:rPr>
              <a:t>MSC </a:t>
            </a:r>
            <a:r>
              <a:rPr lang="ru-RU" sz="2400" dirty="0" err="1">
                <a:latin typeface="Times New Roman" panose="02020603050405020304" pitchFamily="18" charset="0"/>
                <a:cs typeface="Times New Roman" panose="02020603050405020304" pitchFamily="18" charset="0"/>
              </a:rPr>
              <a:t>оларға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жартылай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ыдырау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кезеңі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қысқа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молекулалар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әсер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етуі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мүмкін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әсері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жасушаның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тікелей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маңында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Оларға</a:t>
            </a:r>
            <a:r>
              <a:rPr lang="ru-RU" sz="2400" dirty="0">
                <a:latin typeface="Times New Roman" panose="02020603050405020304" pitchFamily="18" charset="0"/>
                <a:cs typeface="Times New Roman" panose="02020603050405020304" pitchFamily="18" charset="0"/>
              </a:rPr>
              <a:t> азот </a:t>
            </a:r>
            <a:r>
              <a:rPr lang="ru-RU" sz="2400" dirty="0" err="1">
                <a:latin typeface="Times New Roman" panose="02020603050405020304" pitchFamily="18" charset="0"/>
                <a:cs typeface="Times New Roman" panose="02020603050405020304" pitchFamily="18" charset="0"/>
              </a:rPr>
              <a:t>оксиді</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PGE2, HGF,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ПД-1 </a:t>
            </a:r>
            <a:r>
              <a:rPr lang="ru-RU" sz="2400" dirty="0" err="1">
                <a:latin typeface="Times New Roman" panose="02020603050405020304" pitchFamily="18" charset="0"/>
                <a:cs typeface="Times New Roman" panose="02020603050405020304" pitchFamily="18" charset="0"/>
              </a:rPr>
              <a:t>рецепторын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белсендіру</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MSCs </a:t>
            </a:r>
            <a:r>
              <a:rPr lang="ru-RU" sz="2400" dirty="0" err="1">
                <a:latin typeface="Times New Roman" panose="02020603050405020304" pitchFamily="18" charset="0"/>
                <a:cs typeface="Times New Roman" panose="02020603050405020304" pitchFamily="18" charset="0"/>
              </a:rPr>
              <a:t>жасушалар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циклінің</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G0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G1 </a:t>
            </a:r>
            <a:r>
              <a:rPr lang="ru-RU" sz="2400" dirty="0" err="1">
                <a:latin typeface="Times New Roman" panose="02020603050405020304" pitchFamily="18" charset="0"/>
                <a:cs typeface="Times New Roman" panose="02020603050405020304" pitchFamily="18" charset="0"/>
              </a:rPr>
              <a:t>фазалары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арасында</a:t>
            </a:r>
            <a:r>
              <a:rPr lang="ru-RU" sz="2400" dirty="0">
                <a:latin typeface="Times New Roman" panose="02020603050405020304" pitchFamily="18" charset="0"/>
                <a:cs typeface="Times New Roman" panose="02020603050405020304" pitchFamily="18" charset="0"/>
              </a:rPr>
              <a:t> Т </a:t>
            </a:r>
            <a:r>
              <a:rPr lang="ru-RU" sz="2400" dirty="0" err="1">
                <a:latin typeface="Times New Roman" panose="02020603050405020304" pitchFamily="18" charset="0"/>
                <a:cs typeface="Times New Roman" panose="02020603050405020304" pitchFamily="18" charset="0"/>
              </a:rPr>
              <a:t>жасушаларының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көбеюін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азайтады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Th2 </a:t>
            </a:r>
            <a:r>
              <a:rPr lang="ru-RU" sz="2400" dirty="0" err="1">
                <a:latin typeface="Times New Roman" panose="02020603050405020304" pitchFamily="18" charset="0"/>
                <a:cs typeface="Times New Roman" panose="02020603050405020304" pitchFamily="18" charset="0"/>
              </a:rPr>
              <a:t>жасушаларының</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IL-4 </a:t>
            </a:r>
            <a:r>
              <a:rPr lang="ru-RU" sz="2400" dirty="0" err="1">
                <a:latin typeface="Times New Roman" panose="02020603050405020304" pitchFamily="18" charset="0"/>
                <a:cs typeface="Times New Roman" panose="02020603050405020304" pitchFamily="18" charset="0"/>
              </a:rPr>
              <a:t>экспрессиясын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жоғарылату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кезінде</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Th1 </a:t>
            </a:r>
            <a:r>
              <a:rPr lang="ru-RU" sz="2400" dirty="0" err="1">
                <a:latin typeface="Times New Roman" panose="02020603050405020304" pitchFamily="18" charset="0"/>
                <a:cs typeface="Times New Roman" panose="02020603050405020304" pitchFamily="18" charset="0"/>
              </a:rPr>
              <a:t>жасушаларының</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IFN</a:t>
            </a:r>
            <a:r>
              <a:rPr lang="el-GR" sz="2400" dirty="0">
                <a:latin typeface="Times New Roman" panose="02020603050405020304" pitchFamily="18" charset="0"/>
                <a:cs typeface="Times New Roman" panose="02020603050405020304" pitchFamily="18" charset="0"/>
              </a:rPr>
              <a:t>γ </a:t>
            </a:r>
            <a:r>
              <a:rPr lang="ru-RU" sz="2400" dirty="0" err="1">
                <a:latin typeface="Times New Roman" panose="02020603050405020304" pitchFamily="18" charset="0"/>
                <a:cs typeface="Times New Roman" panose="02020603050405020304" pitchFamily="18" charset="0"/>
              </a:rPr>
              <a:t>экспрессиясын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азайту</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MSCs </a:t>
            </a:r>
            <a:r>
              <a:rPr lang="ru-RU" sz="2400" dirty="0" err="1">
                <a:latin typeface="Times New Roman" panose="02020603050405020304" pitchFamily="18" charset="0"/>
                <a:cs typeface="Times New Roman" panose="02020603050405020304" pitchFamily="18" charset="0"/>
              </a:rPr>
              <a:t>сонымен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қатар</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G1 </a:t>
            </a:r>
            <a:r>
              <a:rPr lang="ru-RU" sz="2400" dirty="0" err="1">
                <a:latin typeface="Times New Roman" panose="02020603050405020304" pitchFamily="18" charset="0"/>
                <a:cs typeface="Times New Roman" panose="02020603050405020304" pitchFamily="18" charset="0"/>
              </a:rPr>
              <a:t>жасушалық</a:t>
            </a:r>
            <a:r>
              <a:rPr lang="ru-RU" sz="2400" dirty="0">
                <a:latin typeface="Times New Roman" panose="02020603050405020304" pitchFamily="18" charset="0"/>
                <a:cs typeface="Times New Roman" panose="02020603050405020304" pitchFamily="18" charset="0"/>
              </a:rPr>
              <a:t> цикл </a:t>
            </a:r>
            <a:r>
              <a:rPr lang="ru-RU" sz="2400" dirty="0" err="1">
                <a:latin typeface="Times New Roman" panose="02020603050405020304" pitchFamily="18" charset="0"/>
                <a:cs typeface="Times New Roman" panose="02020603050405020304" pitchFamily="18" charset="0"/>
              </a:rPr>
              <a:t>фазалары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арасында</a:t>
            </a:r>
            <a:r>
              <a:rPr lang="ru-RU" sz="2400" dirty="0">
                <a:latin typeface="Times New Roman" panose="02020603050405020304" pitchFamily="18" charset="0"/>
                <a:cs typeface="Times New Roman" panose="02020603050405020304" pitchFamily="18" charset="0"/>
              </a:rPr>
              <a:t> В-</a:t>
            </a:r>
            <a:r>
              <a:rPr lang="ru-RU" sz="2400" dirty="0" err="1">
                <a:latin typeface="Times New Roman" panose="02020603050405020304" pitchFamily="18" charset="0"/>
                <a:cs typeface="Times New Roman" panose="02020603050405020304" pitchFamily="18" charset="0"/>
              </a:rPr>
              <a:t>лимфоциттердің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көбеюін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тежейді</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46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D3F924-95C0-4E92-BFF4-E35BDA217B7F}"/>
              </a:ext>
            </a:extLst>
          </p:cNvPr>
          <p:cNvSpPr txBox="1"/>
          <p:nvPr/>
        </p:nvSpPr>
        <p:spPr>
          <a:xfrm>
            <a:off x="1951892" y="815315"/>
            <a:ext cx="9752428" cy="2677656"/>
          </a:xfrm>
          <a:prstGeom prst="rect">
            <a:avLst/>
          </a:prstGeom>
          <a:noFill/>
        </p:spPr>
        <p:txBody>
          <a:bodyPr wrap="square">
            <a:spAutoFit/>
          </a:bodyPr>
          <a:lstStyle/>
          <a:p>
            <a:pPr algn="just"/>
            <a:r>
              <a:rPr lang="ru-RU" sz="2400" dirty="0" err="1">
                <a:latin typeface="Times New Roman" panose="02020603050405020304" pitchFamily="18" charset="0"/>
                <a:cs typeface="Times New Roman" panose="02020603050405020304" pitchFamily="18" charset="0"/>
              </a:rPr>
              <a:t>Микробқа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қасиеттері</a:t>
            </a:r>
            <a:endParaRPr lang="ru-RU" sz="2400" dirty="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MSC </a:t>
            </a:r>
            <a:r>
              <a:rPr lang="ru-RU" sz="2400" dirty="0" err="1">
                <a:latin typeface="Times New Roman" panose="02020603050405020304" pitchFamily="18" charset="0"/>
                <a:cs typeface="Times New Roman" panose="02020603050405020304" pitchFamily="18" charset="0"/>
              </a:rPr>
              <a:t>бірнеше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шығарады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микробқа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пептидтер</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AMP), </a:t>
            </a:r>
            <a:r>
              <a:rPr lang="ru-RU" sz="2400" dirty="0" err="1">
                <a:latin typeface="Times New Roman" panose="02020603050405020304" pitchFamily="18" charset="0"/>
                <a:cs typeface="Times New Roman" panose="02020603050405020304" pitchFamily="18" charset="0"/>
              </a:rPr>
              <a:t>оның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ішінде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кателицидин</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LL-37, </a:t>
            </a:r>
            <a:r>
              <a:rPr lang="el-GR" sz="2400" dirty="0">
                <a:latin typeface="Times New Roman" panose="02020603050405020304" pitchFamily="18" charset="0"/>
                <a:cs typeface="Times New Roman" panose="02020603050405020304" pitchFamily="18" charset="0"/>
              </a:rPr>
              <a:t>β-</a:t>
            </a:r>
            <a:r>
              <a:rPr lang="ru-RU" sz="2400" dirty="0" err="1">
                <a:latin typeface="Times New Roman" panose="02020603050405020304" pitchFamily="18" charset="0"/>
                <a:cs typeface="Times New Roman" panose="02020603050405020304" pitchFamily="18" charset="0"/>
              </a:rPr>
              <a:t>дефенсиндер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липокалин</a:t>
            </a:r>
            <a:r>
              <a:rPr lang="ru-RU" sz="2400" dirty="0">
                <a:latin typeface="Times New Roman" panose="02020603050405020304" pitchFamily="18" charset="0"/>
                <a:cs typeface="Times New Roman" panose="02020603050405020304" pitchFamily="18" charset="0"/>
              </a:rPr>
              <a:t> 2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гепцидин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пептидтер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ферментпен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индолеамин</a:t>
            </a:r>
            <a:r>
              <a:rPr lang="ru-RU" sz="2400" dirty="0">
                <a:latin typeface="Times New Roman" panose="02020603050405020304" pitchFamily="18" charset="0"/>
                <a:cs typeface="Times New Roman" panose="02020603050405020304" pitchFamily="18" charset="0"/>
              </a:rPr>
              <a:t> 2,3-диоксигеназа (</a:t>
            </a:r>
            <a:r>
              <a:rPr lang="en-US" sz="2400" dirty="0">
                <a:latin typeface="Times New Roman" panose="02020603050405020304" pitchFamily="18" charset="0"/>
                <a:cs typeface="Times New Roman" panose="02020603050405020304" pitchFamily="18" charset="0"/>
              </a:rPr>
              <a:t>IDO), MSCs </a:t>
            </a:r>
            <a:r>
              <a:rPr lang="ru-RU" sz="2400" dirty="0" err="1">
                <a:latin typeface="Times New Roman" panose="02020603050405020304" pitchFamily="18" charset="0"/>
                <a:cs typeface="Times New Roman" panose="02020603050405020304" pitchFamily="18" charset="0"/>
              </a:rPr>
              <a:t>бактерияға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белсенді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спектрі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үшін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жауап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береді</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2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15CC9B-7D4C-41A7-BD71-04BA5863EF04}"/>
              </a:ext>
            </a:extLst>
          </p:cNvPr>
          <p:cNvSpPr txBox="1"/>
          <p:nvPr/>
        </p:nvSpPr>
        <p:spPr>
          <a:xfrm>
            <a:off x="1895620" y="727900"/>
            <a:ext cx="9428871" cy="5016758"/>
          </a:xfrm>
          <a:prstGeom prst="rect">
            <a:avLst/>
          </a:prstGeom>
          <a:noFill/>
        </p:spPr>
        <p:txBody>
          <a:bodyPr wrap="square">
            <a:spAutoFit/>
          </a:bodyPr>
          <a:lstStyle/>
          <a:p>
            <a:pPr algn="just"/>
            <a:r>
              <a:rPr lang="ru-RU" sz="2000" dirty="0">
                <a:latin typeface="Times New Roman" panose="02020603050405020304" pitchFamily="18" charset="0"/>
                <a:cs typeface="Times New Roman" panose="02020603050405020304" pitchFamily="18" charset="0"/>
              </a:rPr>
              <a:t>Эпителий мен </a:t>
            </a:r>
            <a:r>
              <a:rPr lang="ru-RU" sz="2000" dirty="0" err="1">
                <a:latin typeface="Times New Roman" panose="02020603050405020304" pitchFamily="18" charset="0"/>
                <a:cs typeface="Times New Roman" panose="02020603050405020304" pitchFamily="18" charset="0"/>
              </a:rPr>
              <a:t>мезенхималық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арасындағы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айырмашылық</a:t>
            </a:r>
            <a:endParaRPr lang="ru-RU" sz="2000" dirty="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a:p>
            <a:pPr algn="just"/>
            <a:r>
              <a:rPr lang="ru-RU" sz="2000" dirty="0" err="1">
                <a:latin typeface="Times New Roman" panose="02020603050405020304" pitchFamily="18" charset="0"/>
                <a:cs typeface="Times New Roman" panose="02020603050405020304" pitchFamily="18" charset="0"/>
              </a:rPr>
              <a:t>Негізгі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айырмашылық</a:t>
            </a:r>
            <a:r>
              <a:rPr lang="ru-RU" sz="2000" dirty="0">
                <a:latin typeface="Times New Roman" panose="02020603050405020304" pitchFamily="18" charset="0"/>
                <a:cs typeface="Times New Roman" panose="02020603050405020304" pitchFamily="18" charset="0"/>
              </a:rPr>
              <a:t> - Эпителий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мезенхималық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a:t>
            </a:r>
            <a:endParaRPr lang="ru-RU" sz="2000" dirty="0">
              <a:latin typeface="Times New Roman" panose="02020603050405020304" pitchFamily="18" charset="0"/>
              <a:cs typeface="Times New Roman" panose="02020603050405020304" pitchFamily="18" charset="0"/>
            </a:endParaRPr>
          </a:p>
          <a:p>
            <a:pPr algn="just"/>
            <a:r>
              <a:rPr lang="ru-RU" sz="2000" dirty="0" err="1">
                <a:latin typeface="Times New Roman" panose="02020603050405020304" pitchFamily="18" charset="0"/>
                <a:cs typeface="Times New Roman" panose="02020603050405020304" pitchFamily="18" charset="0"/>
              </a:rPr>
              <a:t>Эпителиальды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мезенхималық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омыртқалылардағы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негізгі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сараланған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ұсынады</a:t>
            </a:r>
            <a:r>
              <a:rPr lang="ru-RU" sz="2000" dirty="0">
                <a:latin typeface="Times New Roman" panose="02020603050405020304" pitchFamily="18" charset="0"/>
                <a:cs typeface="Times New Roman" panose="02020603050405020304" pitchFamily="18" charset="0"/>
              </a:rPr>
              <a:t>. </a:t>
            </a:r>
          </a:p>
          <a:p>
            <a:pPr algn="just"/>
            <a:r>
              <a:rPr lang="ru-RU" sz="2000" dirty="0">
                <a:latin typeface="Times New Roman" panose="02020603050405020304" pitchFamily="18" charset="0"/>
                <a:cs typeface="Times New Roman" panose="02020603050405020304" pitchFamily="18" charset="0"/>
              </a:rPr>
              <a:t>Эпителий </a:t>
            </a:r>
            <a:r>
              <a:rPr lang="ru-RU" sz="2000" dirty="0" err="1">
                <a:latin typeface="Times New Roman" panose="02020603050405020304" pitchFamily="18" charset="0"/>
                <a:cs typeface="Times New Roman" panose="02020603050405020304" pitchFamily="18" charset="0"/>
              </a:rPr>
              <a:t>жасушалары</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дененің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эпителийін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қалыптастыру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тығыз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бекітілген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біркелкі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a:t>
            </a:r>
            <a:r>
              <a:rPr lang="ru-RU" sz="2000" dirty="0">
                <a:latin typeface="Times New Roman" panose="02020603050405020304" pitchFamily="18" charset="0"/>
                <a:cs typeface="Times New Roman" panose="02020603050405020304" pitchFamily="18" charset="0"/>
              </a:rPr>
              <a:t>. Эпителий - </a:t>
            </a:r>
            <a:r>
              <a:rPr lang="ru-RU" sz="2000" dirty="0" err="1">
                <a:latin typeface="Times New Roman" panose="02020603050405020304" pitchFamily="18" charset="0"/>
                <a:cs typeface="Times New Roman" panose="02020603050405020304" pitchFamily="18" charset="0"/>
              </a:rPr>
              <a:t>дененің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астындағы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тіндерді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сыртқы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ортадан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бөлетін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тін</a:t>
            </a:r>
            <a:r>
              <a:rPr lang="ru-RU" sz="2000" dirty="0">
                <a:latin typeface="Times New Roman" panose="02020603050405020304" pitchFamily="18" charset="0"/>
                <a:cs typeface="Times New Roman" panose="02020603050405020304" pitchFamily="18" charset="0"/>
              </a:rPr>
              <a:t>. Эпителий </a:t>
            </a:r>
            <a:r>
              <a:rPr lang="ru-RU" sz="2000" dirty="0" err="1">
                <a:latin typeface="Times New Roman" panose="02020603050405020304" pitchFamily="18" charset="0"/>
                <a:cs typeface="Times New Roman" panose="02020603050405020304" pitchFamily="18" charset="0"/>
              </a:rPr>
              <a:t>жасушалары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дененің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барлық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беттерін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қамтиды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көші-қон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қабілетіне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полярлығы</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жасушаларын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адгезиясынан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айыру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арқылы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мезенхималық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айналады</a:t>
            </a:r>
            <a:r>
              <a:rPr lang="ru-RU" sz="2000" dirty="0">
                <a:latin typeface="Times New Roman" panose="02020603050405020304" pitchFamily="18" charset="0"/>
                <a:cs typeface="Times New Roman" panose="02020603050405020304" pitchFamily="18" charset="0"/>
              </a:rPr>
              <a:t>. </a:t>
            </a:r>
          </a:p>
          <a:p>
            <a:pPr algn="just"/>
            <a:r>
              <a:rPr lang="ru-RU" sz="2000" dirty="0" err="1">
                <a:latin typeface="Times New Roman" panose="02020603050405020304" pitchFamily="18" charset="0"/>
                <a:cs typeface="Times New Roman" panose="02020603050405020304" pitchFamily="18" charset="0"/>
              </a:rPr>
              <a:t>Месенхималық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көбінесе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мезодермадан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шыққан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денеде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жетілген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түрлерінің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алуан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құрайтын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мультипотентті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a:t>
            </a:r>
            <a:r>
              <a:rPr lang="ru-RU" sz="2000" dirty="0">
                <a:latin typeface="Times New Roman" panose="02020603050405020304" pitchFamily="18" charset="0"/>
                <a:cs typeface="Times New Roman" panose="02020603050405020304" pitchFamily="18" charset="0"/>
              </a:rPr>
              <a:t>. Эпителий мен </a:t>
            </a:r>
            <a:r>
              <a:rPr lang="ru-RU" sz="2000" dirty="0" err="1">
                <a:latin typeface="Times New Roman" panose="02020603050405020304" pitchFamily="18" charset="0"/>
                <a:cs typeface="Times New Roman" panose="02020603050405020304" pitchFamily="18" charset="0"/>
              </a:rPr>
              <a:t>мезенхималық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айырмашылығы</a:t>
            </a:r>
            <a:r>
              <a:rPr lang="ru-RU" sz="2000" dirty="0">
                <a:latin typeface="Times New Roman" panose="02020603050405020304" pitchFamily="18" charset="0"/>
                <a:cs typeface="Times New Roman" panose="02020603050405020304" pitchFamily="18" charset="0"/>
              </a:rPr>
              <a:t> - эпителий </a:t>
            </a:r>
            <a:r>
              <a:rPr lang="ru-RU" sz="2000" dirty="0" err="1">
                <a:latin typeface="Times New Roman" panose="02020603050405020304" pitchFamily="18" charset="0"/>
                <a:cs typeface="Times New Roman" panose="02020603050405020304" pitchFamily="18" charset="0"/>
              </a:rPr>
              <a:t>жасушаларының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беттерін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қуыстарын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қуыс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мүшелерді</a:t>
            </a:r>
            <a:r>
              <a:rPr lang="ru-RU" sz="2000" dirty="0">
                <a:latin typeface="Times New Roman" panose="02020603050405020304" pitchFamily="18" charset="0"/>
                <a:cs typeface="Times New Roman" panose="02020603050405020304" pitchFamily="18" charset="0"/>
              </a:rPr>
              <a:t> жабу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саралануы</a:t>
            </a:r>
            <a:r>
              <a:rPr lang="ru-RU" sz="2000" dirty="0">
                <a:latin typeface="Times New Roman" panose="02020603050405020304" pitchFamily="18" charset="0"/>
                <a:cs typeface="Times New Roman" panose="02020603050405020304" pitchFamily="18" charset="0"/>
              </a:rPr>
              <a:t>, ал </a:t>
            </a:r>
            <a:r>
              <a:rPr lang="ru-RU" sz="2000" dirty="0" err="1">
                <a:latin typeface="Times New Roman" panose="02020603050405020304" pitchFamily="18" charset="0"/>
                <a:cs typeface="Times New Roman" panose="02020603050405020304" pitchFamily="18" charset="0"/>
              </a:rPr>
              <a:t>мезенхималық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дәнекер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шеміршек</a:t>
            </a:r>
            <a:r>
              <a:rPr lang="ru-RU" sz="2000" dirty="0">
                <a:latin typeface="Times New Roman" panose="02020603050405020304" pitchFamily="18" charset="0"/>
                <a:cs typeface="Times New Roman" panose="02020603050405020304" pitchFamily="18" charset="0"/>
              </a:rPr>
              <a:t>, май </a:t>
            </a:r>
            <a:r>
              <a:rPr lang="ru-RU" sz="2000" dirty="0" err="1">
                <a:latin typeface="Times New Roman" panose="02020603050405020304" pitchFamily="18" charset="0"/>
                <a:cs typeface="Times New Roman" panose="02020603050405020304" pitchFamily="18" charset="0"/>
              </a:rPr>
              <a:t>тіні</a:t>
            </a:r>
            <a:r>
              <a:rPr lang="ru-RU" sz="2000" dirty="0">
                <a:latin typeface="Times New Roman" panose="02020603050405020304" pitchFamily="18" charset="0"/>
                <a:cs typeface="Times New Roman" panose="02020603050405020304" pitchFamily="18" charset="0"/>
              </a:rPr>
              <a:t>, лимфа </a:t>
            </a:r>
            <a:r>
              <a:rPr lang="ru-RU" sz="2000" dirty="0" err="1">
                <a:latin typeface="Times New Roman" panose="02020603050405020304" pitchFamily="18" charset="0"/>
                <a:cs typeface="Times New Roman" panose="02020603050405020304" pitchFamily="18" charset="0"/>
              </a:rPr>
              <a:t>тіні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сияқты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жетілген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әртүрлі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түрлеріне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бөлінеді</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сүйек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тіндері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т.б</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81168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869DC1-4B97-47B7-8C3F-F87CE25FFC35}"/>
              </a:ext>
            </a:extLst>
          </p:cNvPr>
          <p:cNvSpPr txBox="1"/>
          <p:nvPr/>
        </p:nvSpPr>
        <p:spPr>
          <a:xfrm>
            <a:off x="1603717" y="730079"/>
            <a:ext cx="10086536" cy="5324535"/>
          </a:xfrm>
          <a:prstGeom prst="rect">
            <a:avLst/>
          </a:prstGeom>
          <a:noFill/>
        </p:spPr>
        <p:txBody>
          <a:bodyPr wrap="square">
            <a:spAutoFit/>
          </a:bodyPr>
          <a:lstStyle/>
          <a:p>
            <a:pPr algn="just"/>
            <a:r>
              <a:rPr lang="ru-RU" sz="2000" dirty="0">
                <a:latin typeface="Times New Roman" panose="02020603050405020304" pitchFamily="18" charset="0"/>
                <a:cs typeface="Times New Roman" panose="02020603050405020304" pitchFamily="18" charset="0"/>
              </a:rPr>
              <a:t>Эпителий </a:t>
            </a:r>
            <a:r>
              <a:rPr lang="ru-RU" sz="2000" dirty="0" err="1">
                <a:latin typeface="Times New Roman" panose="02020603050405020304" pitchFamily="18" charset="0"/>
                <a:cs typeface="Times New Roman" panose="02020603050405020304" pitchFamily="18" charset="0"/>
              </a:rPr>
              <a:t>жасушалары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дегеніміз</a:t>
            </a:r>
            <a:r>
              <a:rPr lang="ru-RU" sz="2000" dirty="0">
                <a:latin typeface="Times New Roman" panose="02020603050405020304" pitchFamily="18" charset="0"/>
                <a:cs typeface="Times New Roman" panose="02020603050405020304" pitchFamily="18" charset="0"/>
              </a:rPr>
              <a:t> не?</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Эпителий </a:t>
            </a:r>
            <a:r>
              <a:rPr lang="ru-RU" sz="2000" dirty="0" err="1">
                <a:latin typeface="Times New Roman" panose="02020603050405020304" pitchFamily="18" charset="0"/>
                <a:cs typeface="Times New Roman" panose="02020603050405020304" pitchFamily="18" charset="0"/>
              </a:rPr>
              <a:t>жасушалары</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организмдердің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эпителийін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құрайтын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біркелкі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тұрақты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тығыз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оралған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жертөле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мембранасына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бекітілген</a:t>
            </a:r>
            <a:r>
              <a:rPr lang="ru-RU" sz="2000" dirty="0">
                <a:latin typeface="Times New Roman" panose="02020603050405020304" pitchFamily="18" charset="0"/>
                <a:cs typeface="Times New Roman" panose="02020603050405020304" pitchFamily="18" charset="0"/>
              </a:rPr>
              <a:t>. Эпителий </a:t>
            </a:r>
            <a:r>
              <a:rPr lang="ru-RU" sz="2000" dirty="0" err="1">
                <a:latin typeface="Times New Roman" panose="02020603050405020304" pitchFamily="18" charset="0"/>
                <a:cs typeface="Times New Roman" panose="02020603050405020304" pitchFamily="18" charset="0"/>
              </a:rPr>
              <a:t>ұлпалары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беттерін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дененің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сыртқы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бетін</a:t>
            </a:r>
            <a:r>
              <a:rPr lang="ru-RU" sz="2000" dirty="0">
                <a:latin typeface="Times New Roman" panose="02020603050405020304" pitchFamily="18" charset="0"/>
                <a:cs typeface="Times New Roman" panose="02020603050405020304" pitchFamily="18" charset="0"/>
              </a:rPr>
              <a:t>), ас </a:t>
            </a:r>
            <a:r>
              <a:rPr lang="ru-RU" sz="2000" dirty="0" err="1">
                <a:latin typeface="Times New Roman" panose="02020603050405020304" pitchFamily="18" charset="0"/>
                <a:cs typeface="Times New Roman" panose="02020603050405020304" pitchFamily="18" charset="0"/>
              </a:rPr>
              <a:t>қорыту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тыныс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урогенитальды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жүйе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сияқты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қуыс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мүшелерді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қамтиды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ұлпа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қуыстарын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түзеді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бездерді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құрайды</a:t>
            </a:r>
            <a:r>
              <a:rPr lang="ru-RU" sz="2000" dirty="0">
                <a:latin typeface="Times New Roman" panose="02020603050405020304" pitchFamily="18" charset="0"/>
                <a:cs typeface="Times New Roman" panose="02020603050405020304" pitchFamily="18" charset="0"/>
              </a:rPr>
              <a:t>. Эпителий </a:t>
            </a:r>
            <a:r>
              <a:rPr lang="ru-RU" sz="2000" dirty="0" err="1">
                <a:latin typeface="Times New Roman" panose="02020603050405020304" pitchFamily="18" charset="0"/>
                <a:cs typeface="Times New Roman" panose="02020603050405020304" pitchFamily="18" charset="0"/>
              </a:rPr>
              <a:t>жасушалары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аваскулярлы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тамырлары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алмастыру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бөлінуі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арқылы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қалпына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алады</a:t>
            </a:r>
            <a:r>
              <a:rPr lang="ru-RU" sz="2000" dirty="0">
                <a:latin typeface="Times New Roman" panose="02020603050405020304" pitchFamily="18" charset="0"/>
                <a:cs typeface="Times New Roman" panose="02020603050405020304" pitchFamily="18" charset="0"/>
              </a:rPr>
              <a:t>.</a:t>
            </a:r>
          </a:p>
          <a:p>
            <a:pPr algn="just"/>
            <a:r>
              <a:rPr lang="ru-RU" sz="2000" dirty="0" err="1">
                <a:latin typeface="Times New Roman" panose="02020603050405020304" pitchFamily="18" charset="0"/>
                <a:cs typeface="Times New Roman" panose="02020603050405020304" pitchFamily="18" charset="0"/>
              </a:rPr>
              <a:t>Эпителийді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қабаттар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санына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пішініне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жіктеуге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Қабаттар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санына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қарапайым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стратификацияланған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псевдостратталған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аталатын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эпителийлердің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түрі</a:t>
            </a:r>
            <a:r>
              <a:rPr lang="ru-RU" sz="2000" dirty="0">
                <a:latin typeface="Times New Roman" panose="02020603050405020304" pitchFamily="18" charset="0"/>
                <a:cs typeface="Times New Roman" panose="02020603050405020304" pitchFamily="18" charset="0"/>
              </a:rPr>
              <a:t> бар. Эпителий </a:t>
            </a:r>
            <a:r>
              <a:rPr lang="ru-RU" sz="2000" dirty="0" err="1">
                <a:latin typeface="Times New Roman" panose="02020603050405020304" pitchFamily="18" charset="0"/>
                <a:cs typeface="Times New Roman" panose="02020603050405020304" pitchFamily="18" charset="0"/>
              </a:rPr>
              <a:t>жасушалары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жертөле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мембранасынан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жайылып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қарапайым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эпителийде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қабатқа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орналасады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Егер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эпителийдің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бірнеше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қабаты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эпителийде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орналасса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стратификацияланған</a:t>
            </a:r>
            <a:r>
              <a:rPr lang="ru-RU" sz="2000" dirty="0">
                <a:latin typeface="Times New Roman" panose="02020603050405020304" pitchFamily="18" charset="0"/>
                <a:cs typeface="Times New Roman" panose="02020603050405020304" pitchFamily="18" charset="0"/>
              </a:rPr>
              <a:t> эпителий </a:t>
            </a:r>
            <a:r>
              <a:rPr lang="ru-RU" sz="2000" dirty="0" err="1">
                <a:latin typeface="Times New Roman" panose="02020603050405020304" pitchFamily="18" charset="0"/>
                <a:cs typeface="Times New Roman" panose="02020603050405020304" pitchFamily="18" charset="0"/>
              </a:rPr>
              <a:t>деп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аталады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Псевдостратталған</a:t>
            </a:r>
            <a:r>
              <a:rPr lang="ru-RU" sz="2000" dirty="0">
                <a:latin typeface="Times New Roman" panose="02020603050405020304" pitchFamily="18" charset="0"/>
                <a:cs typeface="Times New Roman" panose="02020603050405020304" pitchFamily="18" charset="0"/>
              </a:rPr>
              <a:t> эпителий </a:t>
            </a:r>
            <a:r>
              <a:rPr lang="ru-RU" sz="2000" dirty="0" err="1">
                <a:latin typeface="Times New Roman" panose="02020603050405020304" pitchFamily="18" charset="0"/>
                <a:cs typeface="Times New Roman" panose="02020603050405020304" pitchFamily="18" charset="0"/>
              </a:rPr>
              <a:t>бірнеше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қабаттары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псевдостратталған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эпителийдің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барлық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жертөле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мембранасымен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байланысқан</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5096660"/>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61</TotalTime>
  <Words>1357</Words>
  <Application>Microsoft Office PowerPoint</Application>
  <PresentationFormat>Широкоэкранный</PresentationFormat>
  <Paragraphs>41</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Аршын Тленшиева</dc:creator>
  <cp:lastModifiedBy>Symbat</cp:lastModifiedBy>
  <cp:revision>6</cp:revision>
  <dcterms:created xsi:type="dcterms:W3CDTF">2021-03-01T09:52:17Z</dcterms:created>
  <dcterms:modified xsi:type="dcterms:W3CDTF">2021-03-01T04:19:32Z</dcterms:modified>
</cp:coreProperties>
</file>